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2" r:id="rId3"/>
    <p:sldId id="298" r:id="rId4"/>
    <p:sldId id="306" r:id="rId5"/>
    <p:sldId id="307" r:id="rId6"/>
    <p:sldId id="308" r:id="rId7"/>
    <p:sldId id="299" r:id="rId8"/>
    <p:sldId id="305" r:id="rId9"/>
    <p:sldId id="276" r:id="rId10"/>
    <p:sldId id="301" r:id="rId11"/>
    <p:sldId id="302" r:id="rId12"/>
    <p:sldId id="303" r:id="rId13"/>
    <p:sldId id="304" r:id="rId14"/>
    <p:sldId id="312" r:id="rId15"/>
    <p:sldId id="313" r:id="rId16"/>
    <p:sldId id="314" r:id="rId17"/>
    <p:sldId id="311" r:id="rId18"/>
    <p:sldId id="309" r:id="rId19"/>
    <p:sldId id="310" r:id="rId20"/>
    <p:sldId id="278" r:id="rId21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B0866-1907-4E3E-9386-D43F00A84754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55C68E-DE1D-4637-88FD-138E6BAE3F2F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Верхний уровень АСУТП реализован на программном обеспечении </a:t>
          </a:r>
          <a:r>
            <a:rPr lang="ru-RU" sz="10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Siemens</a:t>
          </a:r>
          <a:r>
            <a: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WinCC</a:t>
          </a:r>
          <a:endParaRPr lang="ru-RU" sz="1000" dirty="0"/>
        </a:p>
      </dgm:t>
    </dgm:pt>
    <dgm:pt modelId="{DF8D5BFF-2669-4B80-B7B0-87AEF02DBD4E}" type="parTrans" cxnId="{6966F312-E3F6-4C67-9CD1-BD2025C12B04}">
      <dgm:prSet/>
      <dgm:spPr/>
      <dgm:t>
        <a:bodyPr/>
        <a:lstStyle/>
        <a:p>
          <a:endParaRPr lang="ru-RU"/>
        </a:p>
      </dgm:t>
    </dgm:pt>
    <dgm:pt modelId="{DB6C9672-1631-4AE6-AB6C-2118AE459C0D}" type="sibTrans" cxnId="{6966F312-E3F6-4C67-9CD1-BD2025C12B04}">
      <dgm:prSet/>
      <dgm:spPr/>
      <dgm:t>
        <a:bodyPr/>
        <a:lstStyle/>
        <a:p>
          <a:endParaRPr lang="ru-RU"/>
        </a:p>
      </dgm:t>
    </dgm:pt>
    <dgm:pt modelId="{84E16026-EC56-4D0A-86A1-7F26457BC3F9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контроллерном уровне применяется единая аппаратно-программной платформе  </a:t>
          </a:r>
          <a:r>
            <a:rPr lang="en-US" sz="1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Siemens </a:t>
          </a:r>
          <a:r>
            <a:rPr lang="en-US" sz="10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Simatic</a:t>
          </a:r>
          <a:r>
            <a:rPr lang="en-US" sz="1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S</a:t>
          </a:r>
          <a:r>
            <a: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</a:t>
          </a:r>
          <a:endParaRPr lang="ru-RU" sz="1000" dirty="0"/>
        </a:p>
      </dgm:t>
    </dgm:pt>
    <dgm:pt modelId="{5D4D1255-87A3-4097-96AE-0AE8E77A946B}" type="parTrans" cxnId="{8DA36628-E094-456F-AFC8-4E74B620B2FB}">
      <dgm:prSet/>
      <dgm:spPr/>
      <dgm:t>
        <a:bodyPr/>
        <a:lstStyle/>
        <a:p>
          <a:endParaRPr lang="ru-RU"/>
        </a:p>
      </dgm:t>
    </dgm:pt>
    <dgm:pt modelId="{510DF8F9-9E4C-4547-A8B0-759DBB4A766C}" type="sibTrans" cxnId="{8DA36628-E094-456F-AFC8-4E74B620B2FB}">
      <dgm:prSet/>
      <dgm:spPr/>
      <dgm:t>
        <a:bodyPr/>
        <a:lstStyle/>
        <a:p>
          <a:endParaRPr lang="ru-RU"/>
        </a:p>
      </dgm:t>
    </dgm:pt>
    <dgm:pt modelId="{D81D8F06-8517-49CD-BDC7-3173C83EAC24}" type="pres">
      <dgm:prSet presAssocID="{1CEB0866-1907-4E3E-9386-D43F00A8475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FB7F5-72B4-4401-9DD0-76A2860A6DBA}" type="pres">
      <dgm:prSet presAssocID="{AE55C68E-DE1D-4637-88FD-138E6BAE3F2F}" presName="upArrow" presStyleLbl="node1" presStyleIdx="0" presStyleCnt="2"/>
      <dgm:spPr/>
    </dgm:pt>
    <dgm:pt modelId="{B9447E4E-EEDD-41E1-A701-AB7A111613E2}" type="pres">
      <dgm:prSet presAssocID="{AE55C68E-DE1D-4637-88FD-138E6BAE3F2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92F7E-B0D9-43A4-AFAA-ACD5905371F0}" type="pres">
      <dgm:prSet presAssocID="{84E16026-EC56-4D0A-86A1-7F26457BC3F9}" presName="downArrow" presStyleLbl="node1" presStyleIdx="1" presStyleCnt="2"/>
      <dgm:spPr/>
    </dgm:pt>
    <dgm:pt modelId="{BAD66CB3-F3D0-47BB-986D-F67682967074}" type="pres">
      <dgm:prSet presAssocID="{84E16026-EC56-4D0A-86A1-7F26457BC3F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BB927-7878-4898-8B27-9121B6F97A7B}" type="presOf" srcId="{84E16026-EC56-4D0A-86A1-7F26457BC3F9}" destId="{BAD66CB3-F3D0-47BB-986D-F67682967074}" srcOrd="0" destOrd="0" presId="urn:microsoft.com/office/officeart/2005/8/layout/arrow4"/>
    <dgm:cxn modelId="{6966F312-E3F6-4C67-9CD1-BD2025C12B04}" srcId="{1CEB0866-1907-4E3E-9386-D43F00A84754}" destId="{AE55C68E-DE1D-4637-88FD-138E6BAE3F2F}" srcOrd="0" destOrd="0" parTransId="{DF8D5BFF-2669-4B80-B7B0-87AEF02DBD4E}" sibTransId="{DB6C9672-1631-4AE6-AB6C-2118AE459C0D}"/>
    <dgm:cxn modelId="{DCFB5545-5656-4AE7-B0BB-1F7DE48D68CA}" type="presOf" srcId="{AE55C68E-DE1D-4637-88FD-138E6BAE3F2F}" destId="{B9447E4E-EEDD-41E1-A701-AB7A111613E2}" srcOrd="0" destOrd="0" presId="urn:microsoft.com/office/officeart/2005/8/layout/arrow4"/>
    <dgm:cxn modelId="{8DA36628-E094-456F-AFC8-4E74B620B2FB}" srcId="{1CEB0866-1907-4E3E-9386-D43F00A84754}" destId="{84E16026-EC56-4D0A-86A1-7F26457BC3F9}" srcOrd="1" destOrd="0" parTransId="{5D4D1255-87A3-4097-96AE-0AE8E77A946B}" sibTransId="{510DF8F9-9E4C-4547-A8B0-759DBB4A766C}"/>
    <dgm:cxn modelId="{8D0F7BD3-1C4A-4822-B78F-742AEBF45CA7}" type="presOf" srcId="{1CEB0866-1907-4E3E-9386-D43F00A84754}" destId="{D81D8F06-8517-49CD-BDC7-3173C83EAC24}" srcOrd="0" destOrd="0" presId="urn:microsoft.com/office/officeart/2005/8/layout/arrow4"/>
    <dgm:cxn modelId="{2FD5D6F1-E498-466A-A2A8-53C457C07024}" type="presParOf" srcId="{D81D8F06-8517-49CD-BDC7-3173C83EAC24}" destId="{213FB7F5-72B4-4401-9DD0-76A2860A6DBA}" srcOrd="0" destOrd="0" presId="urn:microsoft.com/office/officeart/2005/8/layout/arrow4"/>
    <dgm:cxn modelId="{D68D2AE4-8C4D-4030-A90E-646DA64B2367}" type="presParOf" srcId="{D81D8F06-8517-49CD-BDC7-3173C83EAC24}" destId="{B9447E4E-EEDD-41E1-A701-AB7A111613E2}" srcOrd="1" destOrd="0" presId="urn:microsoft.com/office/officeart/2005/8/layout/arrow4"/>
    <dgm:cxn modelId="{E82F5B3E-ED68-469E-A174-D8AE3134A60E}" type="presParOf" srcId="{D81D8F06-8517-49CD-BDC7-3173C83EAC24}" destId="{C7E92F7E-B0D9-43A4-AFAA-ACD5905371F0}" srcOrd="2" destOrd="0" presId="urn:microsoft.com/office/officeart/2005/8/layout/arrow4"/>
    <dgm:cxn modelId="{79A0264C-E093-4CF2-8ED7-2EF0A34A2DC3}" type="presParOf" srcId="{D81D8F06-8517-49CD-BDC7-3173C83EAC24}" destId="{BAD66CB3-F3D0-47BB-986D-F6768296707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54B34-5A8D-4B24-BD8D-BD37207F36F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7D91B-B0A9-4F7D-B9E6-30AA7703D72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dirty="0" smtClean="0"/>
            <a:t>Практические возможности интеграции отечественных аналогов с уже эксплуатируемыми подсистемами АСУТП</a:t>
          </a:r>
          <a:endParaRPr lang="ru-RU" sz="1200" dirty="0"/>
        </a:p>
      </dgm:t>
    </dgm:pt>
    <dgm:pt modelId="{F5FD984E-DAD0-4B98-B36F-2A21B2D0BE75}" type="parTrans" cxnId="{8B6B7113-5F63-4390-8A3C-25D480A60AA0}">
      <dgm:prSet/>
      <dgm:spPr/>
      <dgm:t>
        <a:bodyPr/>
        <a:lstStyle/>
        <a:p>
          <a:endParaRPr lang="ru-RU"/>
        </a:p>
      </dgm:t>
    </dgm:pt>
    <dgm:pt modelId="{CB01FF2A-547C-46B5-9362-50556DA31982}" type="sibTrans" cxnId="{8B6B7113-5F63-4390-8A3C-25D480A60AA0}">
      <dgm:prSet/>
      <dgm:spPr/>
      <dgm:t>
        <a:bodyPr/>
        <a:lstStyle/>
        <a:p>
          <a:endParaRPr lang="ru-RU"/>
        </a:p>
      </dgm:t>
    </dgm:pt>
    <dgm:pt modelId="{7063324C-51A0-4887-B215-9E62295475B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Ограничены</a:t>
          </a:r>
          <a:endParaRPr lang="ru-RU" sz="1000" b="1" dirty="0">
            <a:solidFill>
              <a:srgbClr val="FF0000"/>
            </a:solidFill>
          </a:endParaRPr>
        </a:p>
      </dgm:t>
    </dgm:pt>
    <dgm:pt modelId="{E83D11AF-B562-4685-84B1-DCC4D8619193}" type="parTrans" cxnId="{D3A7D0E1-952C-4F35-B247-901122092557}">
      <dgm:prSet/>
      <dgm:spPr/>
      <dgm:t>
        <a:bodyPr/>
        <a:lstStyle/>
        <a:p>
          <a:endParaRPr lang="ru-RU"/>
        </a:p>
      </dgm:t>
    </dgm:pt>
    <dgm:pt modelId="{3EA495CA-159C-4C6E-A3A7-468BE935764B}" type="sibTrans" cxnId="{D3A7D0E1-952C-4F35-B247-901122092557}">
      <dgm:prSet/>
      <dgm:spPr/>
      <dgm:t>
        <a:bodyPr/>
        <a:lstStyle/>
        <a:p>
          <a:endParaRPr lang="ru-RU"/>
        </a:p>
      </dgm:t>
    </dgm:pt>
    <dgm:pt modelId="{1E253495-DD20-4792-8165-4846F45EDCD6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Отечественные аналоги не обеспечивают полной  требуемой функциональности</a:t>
          </a:r>
          <a:endParaRPr lang="ru-RU" dirty="0"/>
        </a:p>
      </dgm:t>
    </dgm:pt>
    <dgm:pt modelId="{3A7F0F61-55C5-4771-A08F-73F4107E0633}" type="parTrans" cxnId="{8CA82347-BE20-46F0-A357-1DDF25A365CE}">
      <dgm:prSet/>
      <dgm:spPr/>
      <dgm:t>
        <a:bodyPr/>
        <a:lstStyle/>
        <a:p>
          <a:endParaRPr lang="ru-RU"/>
        </a:p>
      </dgm:t>
    </dgm:pt>
    <dgm:pt modelId="{ECA9C86F-60FC-413B-B03F-70B92AF43F07}" type="sibTrans" cxnId="{8CA82347-BE20-46F0-A357-1DDF25A365CE}">
      <dgm:prSet/>
      <dgm:spPr/>
      <dgm:t>
        <a:bodyPr/>
        <a:lstStyle/>
        <a:p>
          <a:endParaRPr lang="ru-RU"/>
        </a:p>
      </dgm:t>
    </dgm:pt>
    <dgm:pt modelId="{E795E5BF-9C8F-42F4-BA45-6B1697CA8C7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Ведется поиск</a:t>
          </a:r>
          <a:endParaRPr lang="ru-RU" dirty="0"/>
        </a:p>
      </dgm:t>
    </dgm:pt>
    <dgm:pt modelId="{8393627D-9A58-4809-B46B-6E1E6BF0F024}" type="parTrans" cxnId="{154E5339-0443-47EF-B41C-2A50C35DDC6B}">
      <dgm:prSet/>
      <dgm:spPr/>
      <dgm:t>
        <a:bodyPr/>
        <a:lstStyle/>
        <a:p>
          <a:endParaRPr lang="ru-RU"/>
        </a:p>
      </dgm:t>
    </dgm:pt>
    <dgm:pt modelId="{C057D7CE-3C96-4729-85CB-3E9CB094FE49}" type="sibTrans" cxnId="{154E5339-0443-47EF-B41C-2A50C35DDC6B}">
      <dgm:prSet/>
      <dgm:spPr/>
      <dgm:t>
        <a:bodyPr/>
        <a:lstStyle/>
        <a:p>
          <a:endParaRPr lang="ru-RU"/>
        </a:p>
      </dgm:t>
    </dgm:pt>
    <dgm:pt modelId="{349AED8A-CD07-429F-8480-31FC3481B07F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Принципиально новая среда разработки, различия в реализации протоколов</a:t>
          </a:r>
        </a:p>
      </dgm:t>
    </dgm:pt>
    <dgm:pt modelId="{6BBA674E-6BBD-44B6-BF50-D26B0765B688}" type="parTrans" cxnId="{F58096EE-6D8F-4C04-A355-641A0E6700F8}">
      <dgm:prSet/>
      <dgm:spPr/>
      <dgm:t>
        <a:bodyPr/>
        <a:lstStyle/>
        <a:p>
          <a:endParaRPr lang="ru-RU"/>
        </a:p>
      </dgm:t>
    </dgm:pt>
    <dgm:pt modelId="{DD4659D1-1FAA-409F-BFDB-FE6F03A0E5DC}" type="sibTrans" cxnId="{F58096EE-6D8F-4C04-A355-641A0E6700F8}">
      <dgm:prSet/>
      <dgm:spPr/>
      <dgm:t>
        <a:bodyPr/>
        <a:lstStyle/>
        <a:p>
          <a:endParaRPr lang="ru-RU"/>
        </a:p>
      </dgm:t>
    </dgm:pt>
    <dgm:pt modelId="{419A718A-6D3D-4738-8BC5-CE770F8D114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Проводятся исследования</a:t>
          </a:r>
          <a:endParaRPr lang="ru-RU" sz="1000" b="1" dirty="0">
            <a:solidFill>
              <a:srgbClr val="FF0000"/>
            </a:solidFill>
          </a:endParaRPr>
        </a:p>
      </dgm:t>
    </dgm:pt>
    <dgm:pt modelId="{821C5742-30CD-424A-9793-8EAC4101B477}" type="parTrans" cxnId="{834F55CB-31E9-4C78-8AFB-EBD6725E28AB}">
      <dgm:prSet/>
      <dgm:spPr/>
      <dgm:t>
        <a:bodyPr/>
        <a:lstStyle/>
        <a:p>
          <a:endParaRPr lang="ru-RU"/>
        </a:p>
      </dgm:t>
    </dgm:pt>
    <dgm:pt modelId="{63F16A20-773A-45AB-ACF1-F514B0F704B0}" type="sibTrans" cxnId="{834F55CB-31E9-4C78-8AFB-EBD6725E28AB}">
      <dgm:prSet/>
      <dgm:spPr/>
      <dgm:t>
        <a:bodyPr/>
        <a:lstStyle/>
        <a:p>
          <a:endParaRPr lang="ru-RU"/>
        </a:p>
      </dgm:t>
    </dgm:pt>
    <dgm:pt modelId="{5FCEA15E-8F0E-4D71-94C7-AD8342CA4B5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Работа с производителями</a:t>
          </a:r>
          <a:endParaRPr lang="ru-RU" dirty="0"/>
        </a:p>
      </dgm:t>
    </dgm:pt>
    <dgm:pt modelId="{2A35BD88-C40E-47FC-9211-115E92CCEEFD}" type="parTrans" cxnId="{6EF17574-8BEE-4A82-80E7-67E182E87E81}">
      <dgm:prSet/>
      <dgm:spPr/>
      <dgm:t>
        <a:bodyPr/>
        <a:lstStyle/>
        <a:p>
          <a:endParaRPr lang="ru-RU"/>
        </a:p>
      </dgm:t>
    </dgm:pt>
    <dgm:pt modelId="{14A1FA26-9D37-4A22-AC61-55FFEFE96126}" type="sibTrans" cxnId="{6EF17574-8BEE-4A82-80E7-67E182E87E81}">
      <dgm:prSet/>
      <dgm:spPr/>
      <dgm:t>
        <a:bodyPr/>
        <a:lstStyle/>
        <a:p>
          <a:endParaRPr lang="ru-RU"/>
        </a:p>
      </dgm:t>
    </dgm:pt>
    <dgm:pt modelId="{6C1B915F-18E7-45C4-94DA-D63AAEFDA348}" type="pres">
      <dgm:prSet presAssocID="{1D154B34-5A8D-4B24-BD8D-BD37207F36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7B788C-414B-465A-8E14-8C852BA731DE}" type="pres">
      <dgm:prSet presAssocID="{FFD7D91B-B0A9-4F7D-B9E6-30AA7703D722}" presName="composite" presStyleCnt="0"/>
      <dgm:spPr/>
    </dgm:pt>
    <dgm:pt modelId="{597188B5-C48A-46E1-91D1-0C9B35B81865}" type="pres">
      <dgm:prSet presAssocID="{FFD7D91B-B0A9-4F7D-B9E6-30AA7703D722}" presName="bentUpArrow1" presStyleLbl="alignImgPlace1" presStyleIdx="0" presStyleCnt="2" custLinFactX="-73618" custLinFactNeighborX="-100000"/>
      <dgm:spPr/>
    </dgm:pt>
    <dgm:pt modelId="{84621EF1-6D9C-4757-A39E-19AF12244AB8}" type="pres">
      <dgm:prSet presAssocID="{FFD7D91B-B0A9-4F7D-B9E6-30AA7703D722}" presName="ParentText" presStyleLbl="node1" presStyleIdx="0" presStyleCnt="3" custScaleX="307448" custLinFactNeighborX="-56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CF910-8A8F-4197-8F90-42D8152BBA0D}" type="pres">
      <dgm:prSet presAssocID="{FFD7D91B-B0A9-4F7D-B9E6-30AA7703D722}" presName="ChildText" presStyleLbl="revTx" presStyleIdx="0" presStyleCnt="2" custScaleX="262048" custLinFactX="100000" custLinFactNeighborX="117723" custLinFactNeighborY="1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B8383-E8F1-45A2-8D30-9ED494875D77}" type="pres">
      <dgm:prSet presAssocID="{CB01FF2A-547C-46B5-9362-50556DA31982}" presName="sibTrans" presStyleCnt="0"/>
      <dgm:spPr/>
    </dgm:pt>
    <dgm:pt modelId="{DB98F3E1-D290-45CC-BA45-DBB7FCDC1D8D}" type="pres">
      <dgm:prSet presAssocID="{1E253495-DD20-4792-8165-4846F45EDCD6}" presName="composite" presStyleCnt="0"/>
      <dgm:spPr/>
    </dgm:pt>
    <dgm:pt modelId="{38608662-7ACA-444F-AE03-33DA49497960}" type="pres">
      <dgm:prSet presAssocID="{1E253495-DD20-4792-8165-4846F45EDCD6}" presName="bentUpArrow1" presStyleLbl="alignImgPlace1" presStyleIdx="1" presStyleCnt="2" custLinFactX="-74305" custLinFactNeighborX="-100000"/>
      <dgm:spPr/>
    </dgm:pt>
    <dgm:pt modelId="{B0AE0047-4D21-4D66-87FF-A836BF5B7654}" type="pres">
      <dgm:prSet presAssocID="{1E253495-DD20-4792-8165-4846F45EDCD6}" presName="ParentText" presStyleLbl="node1" presStyleIdx="1" presStyleCnt="3" custScaleX="270854" custLinFactNeighborX="-86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AD75B-8DBE-439E-B073-82721BA0D80D}" type="pres">
      <dgm:prSet presAssocID="{1E253495-DD20-4792-8165-4846F45EDCD6}" presName="ChildText" presStyleLbl="revTx" presStyleIdx="1" presStyleCnt="2" custScaleX="244354" custLinFactNeighborX="81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DCA55-A6FE-411B-8C39-BF7B23F22C55}" type="pres">
      <dgm:prSet presAssocID="{ECA9C86F-60FC-413B-B03F-70B92AF43F07}" presName="sibTrans" presStyleCnt="0"/>
      <dgm:spPr/>
    </dgm:pt>
    <dgm:pt modelId="{DEB8AE5C-A34A-4240-BEC4-527A2F9341F6}" type="pres">
      <dgm:prSet presAssocID="{349AED8A-CD07-429F-8480-31FC3481B07F}" presName="composite" presStyleCnt="0"/>
      <dgm:spPr/>
    </dgm:pt>
    <dgm:pt modelId="{5E970E5E-45ED-456A-82DB-BD1A0C1B9253}" type="pres">
      <dgm:prSet presAssocID="{349AED8A-CD07-429F-8480-31FC3481B07F}" presName="ParentText" presStyleLbl="node1" presStyleIdx="2" presStyleCnt="3" custScaleX="275092" custLinFactX="-10646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76E98-28E1-4E71-8B43-53DC8CDF332A}" type="presOf" srcId="{7063324C-51A0-4887-B215-9E62295475B4}" destId="{CF3CF910-8A8F-4197-8F90-42D8152BBA0D}" srcOrd="0" destOrd="0" presId="urn:microsoft.com/office/officeart/2005/8/layout/StepDownProcess"/>
    <dgm:cxn modelId="{8AE93C7B-145C-403A-9AFE-A2F6E70009D9}" type="presOf" srcId="{1D154B34-5A8D-4B24-BD8D-BD37207F36F6}" destId="{6C1B915F-18E7-45C4-94DA-D63AAEFDA348}" srcOrd="0" destOrd="0" presId="urn:microsoft.com/office/officeart/2005/8/layout/StepDownProcess"/>
    <dgm:cxn modelId="{274A1C25-DBF3-468A-9AC8-C50C59844DC7}" type="presOf" srcId="{5FCEA15E-8F0E-4D71-94C7-AD8342CA4B55}" destId="{409AD75B-8DBE-439E-B073-82721BA0D80D}" srcOrd="0" destOrd="1" presId="urn:microsoft.com/office/officeart/2005/8/layout/StepDownProcess"/>
    <dgm:cxn modelId="{6EF17574-8BEE-4A82-80E7-67E182E87E81}" srcId="{1E253495-DD20-4792-8165-4846F45EDCD6}" destId="{5FCEA15E-8F0E-4D71-94C7-AD8342CA4B55}" srcOrd="1" destOrd="0" parTransId="{2A35BD88-C40E-47FC-9211-115E92CCEEFD}" sibTransId="{14A1FA26-9D37-4A22-AC61-55FFEFE96126}"/>
    <dgm:cxn modelId="{8B6B7113-5F63-4390-8A3C-25D480A60AA0}" srcId="{1D154B34-5A8D-4B24-BD8D-BD37207F36F6}" destId="{FFD7D91B-B0A9-4F7D-B9E6-30AA7703D722}" srcOrd="0" destOrd="0" parTransId="{F5FD984E-DAD0-4B98-B36F-2A21B2D0BE75}" sibTransId="{CB01FF2A-547C-46B5-9362-50556DA31982}"/>
    <dgm:cxn modelId="{8BDD9D52-4AF6-45EC-8FB8-CD38A0A90906}" type="presOf" srcId="{FFD7D91B-B0A9-4F7D-B9E6-30AA7703D722}" destId="{84621EF1-6D9C-4757-A39E-19AF12244AB8}" srcOrd="0" destOrd="0" presId="urn:microsoft.com/office/officeart/2005/8/layout/StepDownProcess"/>
    <dgm:cxn modelId="{31BC27F7-B904-4D22-B569-DC51AFBE3868}" type="presOf" srcId="{1E253495-DD20-4792-8165-4846F45EDCD6}" destId="{B0AE0047-4D21-4D66-87FF-A836BF5B7654}" srcOrd="0" destOrd="0" presId="urn:microsoft.com/office/officeart/2005/8/layout/StepDownProcess"/>
    <dgm:cxn modelId="{8D2F4CFC-54E3-4423-81CE-C81E2337872F}" type="presOf" srcId="{419A718A-6D3D-4738-8BC5-CE770F8D114A}" destId="{CF3CF910-8A8F-4197-8F90-42D8152BBA0D}" srcOrd="0" destOrd="1" presId="urn:microsoft.com/office/officeart/2005/8/layout/StepDownProcess"/>
    <dgm:cxn modelId="{668760EB-B7ED-4918-8844-A0322586EC3C}" type="presOf" srcId="{349AED8A-CD07-429F-8480-31FC3481B07F}" destId="{5E970E5E-45ED-456A-82DB-BD1A0C1B9253}" srcOrd="0" destOrd="0" presId="urn:microsoft.com/office/officeart/2005/8/layout/StepDownProcess"/>
    <dgm:cxn modelId="{8CA82347-BE20-46F0-A357-1DDF25A365CE}" srcId="{1D154B34-5A8D-4B24-BD8D-BD37207F36F6}" destId="{1E253495-DD20-4792-8165-4846F45EDCD6}" srcOrd="1" destOrd="0" parTransId="{3A7F0F61-55C5-4771-A08F-73F4107E0633}" sibTransId="{ECA9C86F-60FC-413B-B03F-70B92AF43F07}"/>
    <dgm:cxn modelId="{834F55CB-31E9-4C78-8AFB-EBD6725E28AB}" srcId="{FFD7D91B-B0A9-4F7D-B9E6-30AA7703D722}" destId="{419A718A-6D3D-4738-8BC5-CE770F8D114A}" srcOrd="1" destOrd="0" parTransId="{821C5742-30CD-424A-9793-8EAC4101B477}" sibTransId="{63F16A20-773A-45AB-ACF1-F514B0F704B0}"/>
    <dgm:cxn modelId="{154E5339-0443-47EF-B41C-2A50C35DDC6B}" srcId="{1E253495-DD20-4792-8165-4846F45EDCD6}" destId="{E795E5BF-9C8F-42F4-BA45-6B1697CA8C7D}" srcOrd="0" destOrd="0" parTransId="{8393627D-9A58-4809-B46B-6E1E6BF0F024}" sibTransId="{C057D7CE-3C96-4729-85CB-3E9CB094FE49}"/>
    <dgm:cxn modelId="{D3A7D0E1-952C-4F35-B247-901122092557}" srcId="{FFD7D91B-B0A9-4F7D-B9E6-30AA7703D722}" destId="{7063324C-51A0-4887-B215-9E62295475B4}" srcOrd="0" destOrd="0" parTransId="{E83D11AF-B562-4685-84B1-DCC4D8619193}" sibTransId="{3EA495CA-159C-4C6E-A3A7-468BE935764B}"/>
    <dgm:cxn modelId="{3EF322BB-74C4-41B3-AC4A-3DB30D73B8A6}" type="presOf" srcId="{E795E5BF-9C8F-42F4-BA45-6B1697CA8C7D}" destId="{409AD75B-8DBE-439E-B073-82721BA0D80D}" srcOrd="0" destOrd="0" presId="urn:microsoft.com/office/officeart/2005/8/layout/StepDownProcess"/>
    <dgm:cxn modelId="{F58096EE-6D8F-4C04-A355-641A0E6700F8}" srcId="{1D154B34-5A8D-4B24-BD8D-BD37207F36F6}" destId="{349AED8A-CD07-429F-8480-31FC3481B07F}" srcOrd="2" destOrd="0" parTransId="{6BBA674E-6BBD-44B6-BF50-D26B0765B688}" sibTransId="{DD4659D1-1FAA-409F-BFDB-FE6F03A0E5DC}"/>
    <dgm:cxn modelId="{C4F696FA-BA26-4E8A-8166-FADAA4FD2D86}" type="presParOf" srcId="{6C1B915F-18E7-45C4-94DA-D63AAEFDA348}" destId="{5D7B788C-414B-465A-8E14-8C852BA731DE}" srcOrd="0" destOrd="0" presId="urn:microsoft.com/office/officeart/2005/8/layout/StepDownProcess"/>
    <dgm:cxn modelId="{D7A1ACD8-F2CC-49C6-8E72-019D7A80D3B5}" type="presParOf" srcId="{5D7B788C-414B-465A-8E14-8C852BA731DE}" destId="{597188B5-C48A-46E1-91D1-0C9B35B81865}" srcOrd="0" destOrd="0" presId="urn:microsoft.com/office/officeart/2005/8/layout/StepDownProcess"/>
    <dgm:cxn modelId="{B0E55450-4CF3-4978-B737-4057687ADDF5}" type="presParOf" srcId="{5D7B788C-414B-465A-8E14-8C852BA731DE}" destId="{84621EF1-6D9C-4757-A39E-19AF12244AB8}" srcOrd="1" destOrd="0" presId="urn:microsoft.com/office/officeart/2005/8/layout/StepDownProcess"/>
    <dgm:cxn modelId="{AB85DA8C-35FC-45D9-92E3-58880E7DA0B8}" type="presParOf" srcId="{5D7B788C-414B-465A-8E14-8C852BA731DE}" destId="{CF3CF910-8A8F-4197-8F90-42D8152BBA0D}" srcOrd="2" destOrd="0" presId="urn:microsoft.com/office/officeart/2005/8/layout/StepDownProcess"/>
    <dgm:cxn modelId="{AC4DF02B-0A5A-4957-A674-2579A05924EA}" type="presParOf" srcId="{6C1B915F-18E7-45C4-94DA-D63AAEFDA348}" destId="{87EB8383-E8F1-45A2-8D30-9ED494875D77}" srcOrd="1" destOrd="0" presId="urn:microsoft.com/office/officeart/2005/8/layout/StepDownProcess"/>
    <dgm:cxn modelId="{C395FD5F-6179-40B4-9805-D5FE73E5D226}" type="presParOf" srcId="{6C1B915F-18E7-45C4-94DA-D63AAEFDA348}" destId="{DB98F3E1-D290-45CC-BA45-DBB7FCDC1D8D}" srcOrd="2" destOrd="0" presId="urn:microsoft.com/office/officeart/2005/8/layout/StepDownProcess"/>
    <dgm:cxn modelId="{4B191EDB-0124-4F3D-932B-F27B9A2F4531}" type="presParOf" srcId="{DB98F3E1-D290-45CC-BA45-DBB7FCDC1D8D}" destId="{38608662-7ACA-444F-AE03-33DA49497960}" srcOrd="0" destOrd="0" presId="urn:microsoft.com/office/officeart/2005/8/layout/StepDownProcess"/>
    <dgm:cxn modelId="{E502E566-3E30-416C-AAB4-06F0D0C945AE}" type="presParOf" srcId="{DB98F3E1-D290-45CC-BA45-DBB7FCDC1D8D}" destId="{B0AE0047-4D21-4D66-87FF-A836BF5B7654}" srcOrd="1" destOrd="0" presId="urn:microsoft.com/office/officeart/2005/8/layout/StepDownProcess"/>
    <dgm:cxn modelId="{31B51ECF-382D-4CC5-B5A9-405081D8EB75}" type="presParOf" srcId="{DB98F3E1-D290-45CC-BA45-DBB7FCDC1D8D}" destId="{409AD75B-8DBE-439E-B073-82721BA0D80D}" srcOrd="2" destOrd="0" presId="urn:microsoft.com/office/officeart/2005/8/layout/StepDownProcess"/>
    <dgm:cxn modelId="{8E10E9BE-7472-4DC8-9BB0-1049CC740858}" type="presParOf" srcId="{6C1B915F-18E7-45C4-94DA-D63AAEFDA348}" destId="{AFEDCA55-A6FE-411B-8C39-BF7B23F22C55}" srcOrd="3" destOrd="0" presId="urn:microsoft.com/office/officeart/2005/8/layout/StepDownProcess"/>
    <dgm:cxn modelId="{CA2B3020-0C76-460F-A310-6A7E1AF8B8BC}" type="presParOf" srcId="{6C1B915F-18E7-45C4-94DA-D63AAEFDA348}" destId="{DEB8AE5C-A34A-4240-BEC4-527A2F9341F6}" srcOrd="4" destOrd="0" presId="urn:microsoft.com/office/officeart/2005/8/layout/StepDownProcess"/>
    <dgm:cxn modelId="{BF808FA7-4849-4AD8-96E0-88CE9E420E5D}" type="presParOf" srcId="{DEB8AE5C-A34A-4240-BEC4-527A2F9341F6}" destId="{5E970E5E-45ED-456A-82DB-BD1A0C1B9253}" srcOrd="0" destOrd="0" presId="urn:microsoft.com/office/officeart/2005/8/layout/StepDownProcess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8D981-3331-4FED-8DDA-6B6D11B9B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71F23-9B50-4F93-B8C9-9858862731EC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rgbClr val="FF0000"/>
              </a:solidFill>
            </a:rPr>
            <a:t>Российские решения </a:t>
          </a:r>
          <a:r>
            <a:rPr lang="ru-RU" sz="1700" b="0" dirty="0" smtClean="0">
              <a:solidFill>
                <a:srgbClr val="FF0000"/>
              </a:solidFill>
            </a:rPr>
            <a:t>в области автоматизации технологических процессов могут быть применены не при частной реконструкции объектов, а </a:t>
          </a:r>
          <a:r>
            <a:rPr lang="ru-RU" sz="1800" b="1" dirty="0" smtClean="0">
              <a:solidFill>
                <a:srgbClr val="FF0000"/>
              </a:solidFill>
            </a:rPr>
            <a:t>в новых проектах!</a:t>
          </a:r>
          <a:endParaRPr lang="ru-RU" sz="1800" b="1" dirty="0">
            <a:solidFill>
              <a:srgbClr val="FF0000"/>
            </a:solidFill>
          </a:endParaRPr>
        </a:p>
      </dgm:t>
    </dgm:pt>
    <dgm:pt modelId="{79354165-73D2-4982-8572-77FD7BF10C6E}" type="parTrans" cxnId="{415D57DD-936C-4DDB-83BA-EEC7C9D57670}">
      <dgm:prSet/>
      <dgm:spPr/>
      <dgm:t>
        <a:bodyPr/>
        <a:lstStyle/>
        <a:p>
          <a:endParaRPr lang="ru-RU"/>
        </a:p>
      </dgm:t>
    </dgm:pt>
    <dgm:pt modelId="{F1A6F950-5DF9-459D-B38A-CEE06A987E23}" type="sibTrans" cxnId="{415D57DD-936C-4DDB-83BA-EEC7C9D57670}">
      <dgm:prSet/>
      <dgm:spPr/>
      <dgm:t>
        <a:bodyPr/>
        <a:lstStyle/>
        <a:p>
          <a:endParaRPr lang="ru-RU"/>
        </a:p>
      </dgm:t>
    </dgm:pt>
    <dgm:pt modelId="{48B5EC52-75EE-4348-9F93-8A3D5C3DE919}" type="pres">
      <dgm:prSet presAssocID="{B9A8D981-3331-4FED-8DDA-6B6D11B9B6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5AFC9-5574-4F6D-86C6-ED45B1367D0C}" type="pres">
      <dgm:prSet presAssocID="{6E571F23-9B50-4F93-B8C9-9858862731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D57DD-936C-4DDB-83BA-EEC7C9D57670}" srcId="{B9A8D981-3331-4FED-8DDA-6B6D11B9B62D}" destId="{6E571F23-9B50-4F93-B8C9-9858862731EC}" srcOrd="0" destOrd="0" parTransId="{79354165-73D2-4982-8572-77FD7BF10C6E}" sibTransId="{F1A6F950-5DF9-459D-B38A-CEE06A987E23}"/>
    <dgm:cxn modelId="{00CFDA5E-DB64-4924-A1A6-54587F3B3491}" type="presOf" srcId="{6E571F23-9B50-4F93-B8C9-9858862731EC}" destId="{3EE5AFC9-5574-4F6D-86C6-ED45B1367D0C}" srcOrd="0" destOrd="0" presId="urn:microsoft.com/office/officeart/2005/8/layout/vList2"/>
    <dgm:cxn modelId="{CF3FEB05-5617-4815-94CF-551AF4D93504}" type="presOf" srcId="{B9A8D981-3331-4FED-8DDA-6B6D11B9B62D}" destId="{48B5EC52-75EE-4348-9F93-8A3D5C3DE919}" srcOrd="0" destOrd="0" presId="urn:microsoft.com/office/officeart/2005/8/layout/vList2"/>
    <dgm:cxn modelId="{90600BE2-4297-4C7C-941C-0F07CD4D422A}" type="presParOf" srcId="{48B5EC52-75EE-4348-9F93-8A3D5C3DE919}" destId="{3EE5AFC9-5574-4F6D-86C6-ED45B1367D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FB7F5-72B4-4401-9DD0-76A2860A6DBA}">
      <dsp:nvSpPr>
        <dsp:cNvPr id="0" name=""/>
        <dsp:cNvSpPr/>
      </dsp:nvSpPr>
      <dsp:spPr>
        <a:xfrm>
          <a:off x="1821" y="0"/>
          <a:ext cx="1093081" cy="112921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47E4E-EEDD-41E1-A701-AB7A111613E2}">
      <dsp:nvSpPr>
        <dsp:cNvPr id="0" name=""/>
        <dsp:cNvSpPr/>
      </dsp:nvSpPr>
      <dsp:spPr>
        <a:xfrm>
          <a:off x="1127695" y="0"/>
          <a:ext cx="1854926" cy="112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Верхний уровень АСУТП реализован на программном обеспечении </a:t>
          </a:r>
          <a:r>
            <a:rPr lang="ru-RU" sz="1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Siemens</a:t>
          </a:r>
          <a:r>
            <a:rPr lang="ru-RU" sz="1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WinCC</a:t>
          </a:r>
          <a:endParaRPr lang="ru-RU" sz="1000" kern="1200" dirty="0"/>
        </a:p>
      </dsp:txBody>
      <dsp:txXfrm>
        <a:off x="1127695" y="0"/>
        <a:ext cx="1854926" cy="1129212"/>
      </dsp:txXfrm>
    </dsp:sp>
    <dsp:sp modelId="{C7E92F7E-B0D9-43A4-AFAA-ACD5905371F0}">
      <dsp:nvSpPr>
        <dsp:cNvPr id="0" name=""/>
        <dsp:cNvSpPr/>
      </dsp:nvSpPr>
      <dsp:spPr>
        <a:xfrm>
          <a:off x="329746" y="1223313"/>
          <a:ext cx="1093081" cy="112921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6CB3-F3D0-47BB-986D-F67682967074}">
      <dsp:nvSpPr>
        <dsp:cNvPr id="0" name=""/>
        <dsp:cNvSpPr/>
      </dsp:nvSpPr>
      <dsp:spPr>
        <a:xfrm>
          <a:off x="1455620" y="1223313"/>
          <a:ext cx="1854926" cy="112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На контроллерном уровне применяется единая аппаратно-программной платформе  </a:t>
          </a:r>
          <a:r>
            <a:rPr lang="en-US" sz="1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Siemens </a:t>
          </a:r>
          <a:r>
            <a:rPr lang="en-US" sz="1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Simatic</a:t>
          </a:r>
          <a:r>
            <a:rPr lang="en-US" sz="1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S</a:t>
          </a:r>
          <a:r>
            <a:rPr lang="ru-RU" sz="1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</a:t>
          </a:r>
          <a:endParaRPr lang="ru-RU" sz="1000" kern="1200" dirty="0"/>
        </a:p>
      </dsp:txBody>
      <dsp:txXfrm>
        <a:off x="1455620" y="1223313"/>
        <a:ext cx="1854926" cy="1129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88B5-C48A-46E1-91D1-0C9B35B81865}">
      <dsp:nvSpPr>
        <dsp:cNvPr id="0" name=""/>
        <dsp:cNvSpPr/>
      </dsp:nvSpPr>
      <dsp:spPr>
        <a:xfrm rot="5400000">
          <a:off x="90075" y="656585"/>
          <a:ext cx="580693" cy="6610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21EF1-6D9C-4757-A39E-19AF12244AB8}">
      <dsp:nvSpPr>
        <dsp:cNvPr id="0" name=""/>
        <dsp:cNvSpPr/>
      </dsp:nvSpPr>
      <dsp:spPr>
        <a:xfrm>
          <a:off x="0" y="12875"/>
          <a:ext cx="3005443" cy="6842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Практические возможности интеграции отечественных аналогов с уже эксплуатируемыми подсистемами АСУТП</a:t>
          </a:r>
          <a:endParaRPr lang="ru-RU" sz="1200" kern="1200" dirty="0"/>
        </a:p>
      </dsp:txBody>
      <dsp:txXfrm>
        <a:off x="33408" y="46283"/>
        <a:ext cx="2938627" cy="617434"/>
      </dsp:txXfrm>
    </dsp:sp>
    <dsp:sp modelId="{CF3CF910-8A8F-4197-8F90-42D8152BBA0D}">
      <dsp:nvSpPr>
        <dsp:cNvPr id="0" name=""/>
        <dsp:cNvSpPr/>
      </dsp:nvSpPr>
      <dsp:spPr>
        <a:xfrm>
          <a:off x="3033452" y="87038"/>
          <a:ext cx="1863091" cy="55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FF0000"/>
              </a:solidFill>
            </a:rPr>
            <a:t>Ограничены</a:t>
          </a:r>
          <a:endParaRPr lang="ru-RU" sz="1000" b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FF0000"/>
              </a:solidFill>
            </a:rPr>
            <a:t>Проводятся исследования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3033452" y="87038"/>
        <a:ext cx="1863091" cy="553041"/>
      </dsp:txXfrm>
    </dsp:sp>
    <dsp:sp modelId="{38608662-7ACA-444F-AE03-33DA49497960}">
      <dsp:nvSpPr>
        <dsp:cNvPr id="0" name=""/>
        <dsp:cNvSpPr/>
      </dsp:nvSpPr>
      <dsp:spPr>
        <a:xfrm rot="5400000">
          <a:off x="1480365" y="1425223"/>
          <a:ext cx="580693" cy="6610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E0047-4D21-4D66-87FF-A836BF5B7654}">
      <dsp:nvSpPr>
        <dsp:cNvPr id="0" name=""/>
        <dsp:cNvSpPr/>
      </dsp:nvSpPr>
      <dsp:spPr>
        <a:xfrm>
          <a:off x="795824" y="781513"/>
          <a:ext cx="2647720" cy="6842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Отечественные аналоги не обеспечивают полной  требуемой функциональности</a:t>
          </a:r>
          <a:endParaRPr lang="ru-RU" sz="1200" kern="1200" dirty="0"/>
        </a:p>
      </dsp:txBody>
      <dsp:txXfrm>
        <a:off x="829232" y="814921"/>
        <a:ext cx="2580904" cy="617434"/>
      </dsp:txXfrm>
    </dsp:sp>
    <dsp:sp modelId="{409AD75B-8DBE-439E-B073-82721BA0D80D}">
      <dsp:nvSpPr>
        <dsp:cNvPr id="0" name=""/>
        <dsp:cNvSpPr/>
      </dsp:nvSpPr>
      <dsp:spPr>
        <a:xfrm>
          <a:off x="3519290" y="846772"/>
          <a:ext cx="1737291" cy="55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FF0000"/>
              </a:solidFill>
            </a:rPr>
            <a:t>Ведется поиск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FF0000"/>
              </a:solidFill>
            </a:rPr>
            <a:t>Работа с производителями</a:t>
          </a:r>
          <a:endParaRPr lang="ru-RU" sz="1000" kern="1200" dirty="0"/>
        </a:p>
      </dsp:txBody>
      <dsp:txXfrm>
        <a:off x="3519290" y="846772"/>
        <a:ext cx="1737291" cy="553041"/>
      </dsp:txXfrm>
    </dsp:sp>
    <dsp:sp modelId="{5E970E5E-45ED-456A-82DB-BD1A0C1B9253}">
      <dsp:nvSpPr>
        <dsp:cNvPr id="0" name=""/>
        <dsp:cNvSpPr/>
      </dsp:nvSpPr>
      <dsp:spPr>
        <a:xfrm>
          <a:off x="2135835" y="1550152"/>
          <a:ext cx="2689149" cy="6842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Принципиально новая среда разработки, различия в реализации протоколов</a:t>
          </a:r>
        </a:p>
      </dsp:txBody>
      <dsp:txXfrm>
        <a:off x="2169243" y="1583560"/>
        <a:ext cx="2622333" cy="61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5AFC9-5574-4F6D-86C6-ED45B1367D0C}">
      <dsp:nvSpPr>
        <dsp:cNvPr id="0" name=""/>
        <dsp:cNvSpPr/>
      </dsp:nvSpPr>
      <dsp:spPr>
        <a:xfrm>
          <a:off x="0" y="86071"/>
          <a:ext cx="3312368" cy="1787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Российские решения </a:t>
          </a:r>
          <a:r>
            <a:rPr lang="ru-RU" sz="1700" b="0" kern="1200" dirty="0" smtClean="0">
              <a:solidFill>
                <a:srgbClr val="FF0000"/>
              </a:solidFill>
            </a:rPr>
            <a:t>в области автоматизации технологических процессов могут быть применены не при частной реконструкции объектов, а </a:t>
          </a:r>
          <a:r>
            <a:rPr lang="ru-RU" sz="1800" b="1" kern="1200" dirty="0" smtClean="0">
              <a:solidFill>
                <a:srgbClr val="FF0000"/>
              </a:solidFill>
            </a:rPr>
            <a:t>в новых проектах!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87243" y="173314"/>
        <a:ext cx="3137882" cy="1612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4650" cy="49371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3" y="3"/>
            <a:ext cx="2914650" cy="49371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9AB5AF73-FD95-49A8-8C0A-26F69B53AAF5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3"/>
            <a:ext cx="2914650" cy="49371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3" y="9378953"/>
            <a:ext cx="2914650" cy="49371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ABA31D24-F2A5-4AD4-A4CC-FD178EC96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0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4015" cy="49371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0" y="3"/>
            <a:ext cx="2914015" cy="49371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22D26CAC-4DEC-4C92-A830-CEC6BDB19FD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90270"/>
            <a:ext cx="5379720" cy="4443413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6"/>
            <a:ext cx="2914015" cy="49371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0" y="9378826"/>
            <a:ext cx="2914015" cy="49371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4559A83F-23E2-41D1-B267-69ACF812B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1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5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9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7384"/>
            <a:ext cx="9165704" cy="9361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D:\1Лена\РАБОТЫ\ВОДОКАНАЛ\брендбук\презентация\Untitled-1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6867"/>
            <a:ext cx="884338" cy="56748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56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AEFE61-7F7A-4757-9960-476561BF06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9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9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3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A0DE-80AA-4FEA-9114-D9381F0D1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0AEB-D24F-4837-9BF6-6160621B2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google.ru/url?sa=i&amp;rct=j&amp;q=&amp;esrc=s&amp;frm=1&amp;source=images&amp;cd=&amp;cad=rja&amp;uact=8&amp;ved=0CAcQjRw&amp;url=http%3A%2F%2Fo-trubah.ru%2Fdopolnitelnye-elementy%2Fphitingi%2Felektrosvarnye-fitingi-430&amp;ei=EvBvVZbXBqHmywOZvYK4AQ&amp;bvm=bv.94911696,d.bGQ&amp;psig=AFQjCNG6b6vRGl0Tr7nIGKciwZjW5GUagw&amp;ust=1433485678059441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2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971600" y="2821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НТС Комитета по энергетике и инженерному обеспечению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05.06.2015</a:t>
            </a:r>
            <a:endParaRPr lang="ru-RU" sz="1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46893" y="242088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2800" dirty="0" err="1" smtClean="0">
                <a:solidFill>
                  <a:srgbClr val="1F497D">
                    <a:lumMod val="75000"/>
                  </a:srgbClr>
                </a:solidFill>
              </a:rPr>
              <a:t>Импортозамещение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для систем водоснабжения и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водоотведения</a:t>
            </a:r>
          </a:p>
          <a:p>
            <a:pPr algn="ctr"/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Санкт-Петербурга</a:t>
            </a:r>
            <a:endParaRPr lang="ru-RU" sz="28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1" y="6237312"/>
            <a:ext cx="912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ГУП «Водоканал Санкт-Петербурга»</a:t>
            </a:r>
          </a:p>
        </p:txBody>
      </p:sp>
    </p:spTree>
    <p:extLst>
      <p:ext uri="{BB962C8B-B14F-4D97-AF65-F5344CB8AC3E}">
        <p14:creationId xmlns:p14="http://schemas.microsoft.com/office/powerpoint/2010/main" val="2233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нализационные дробилки для свинокомплексов ЖКХ и рыбкомбина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" y="1758809"/>
            <a:ext cx="2277992" cy="22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8216738"/>
            <a:ext cx="2133600" cy="365125"/>
          </a:xfrm>
        </p:spPr>
        <p:txBody>
          <a:bodyPr/>
          <a:lstStyle/>
          <a:p>
            <a:fld id="{4D19D712-9DCA-4424-A8A6-07AA2C7EA278}" type="slidenum">
              <a:rPr lang="ru-RU" smtClean="0"/>
              <a:t>10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548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 txBox="1">
            <a:spLocks/>
          </p:cNvSpPr>
          <p:nvPr/>
        </p:nvSpPr>
        <p:spPr>
          <a:xfrm>
            <a:off x="1763688" y="214290"/>
            <a:ext cx="640871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российскими компаниями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146" name="Объект 2"/>
          <p:cNvSpPr txBox="1">
            <a:spLocks/>
          </p:cNvSpPr>
          <p:nvPr/>
        </p:nvSpPr>
        <p:spPr>
          <a:xfrm>
            <a:off x="423068" y="1052736"/>
            <a:ext cx="8229600" cy="170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144" y="170933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Оборудование для механической очистки сточных вод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44" y="966754"/>
            <a:ext cx="26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ООО «СГС»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ООО «ЛЭР ТУРБО»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9552" y="2297641"/>
            <a:ext cx="586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Решетки-дробилки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- предназначены для задержания и измельчения твердых примесей канализационных отбросов непосредственно в потоке сточной жидкости и подводного дробления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4581128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 err="1">
                <a:solidFill>
                  <a:schemeClr val="tx2">
                    <a:lumMod val="75000"/>
                  </a:schemeClr>
                </a:solidFill>
              </a:rPr>
              <a:t>Мацераторы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 (мокрые </a:t>
            </a:r>
            <a:r>
              <a:rPr lang="ru-RU" b="1" u="sng" dirty="0" err="1">
                <a:solidFill>
                  <a:schemeClr val="tx2">
                    <a:lumMod val="75000"/>
                  </a:schemeClr>
                </a:solidFill>
              </a:rPr>
              <a:t>измельчители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измельчают содержащиеся в жидкостях твердые частицы, такие как дерево, ткани,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пластмассу, бумагу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резину, кость, мех, стекло и т.п. и позволяют перекачивать жидкость насосом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" y="4077072"/>
            <a:ext cx="2397673" cy="25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8216738"/>
            <a:ext cx="2133600" cy="365125"/>
          </a:xfrm>
        </p:spPr>
        <p:txBody>
          <a:bodyPr/>
          <a:lstStyle/>
          <a:p>
            <a:fld id="{4D19D712-9DCA-4424-A8A6-07AA2C7EA278}" type="slidenum">
              <a:rPr lang="ru-RU" smtClean="0"/>
              <a:t>11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548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 txBox="1">
            <a:spLocks/>
          </p:cNvSpPr>
          <p:nvPr/>
        </p:nvSpPr>
        <p:spPr>
          <a:xfrm>
            <a:off x="1763688" y="214290"/>
            <a:ext cx="640871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российскими компаниями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146" name="Объект 2"/>
          <p:cNvSpPr txBox="1">
            <a:spLocks/>
          </p:cNvSpPr>
          <p:nvPr/>
        </p:nvSpPr>
        <p:spPr>
          <a:xfrm>
            <a:off x="423068" y="1052736"/>
            <a:ext cx="8229600" cy="170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44" y="966754"/>
            <a:ext cx="737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Средне-волжская производственная компания</a:t>
            </a:r>
          </a:p>
        </p:txBody>
      </p:sp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267552" y="1390583"/>
            <a:ext cx="2376264" cy="1939552"/>
            <a:chOff x="0" y="0"/>
            <a:chExt cx="29241" cy="26289"/>
          </a:xfrm>
        </p:grpSpPr>
        <p:pic>
          <p:nvPicPr>
            <p:cNvPr id="4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41" cy="2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оле 6"/>
            <p:cNvSpPr txBox="1">
              <a:spLocks noChangeArrowheads="1"/>
            </p:cNvSpPr>
            <p:nvPr/>
          </p:nvSpPr>
          <p:spPr bwMode="auto">
            <a:xfrm>
              <a:off x="0" y="23336"/>
              <a:ext cx="29241" cy="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5816" y="1390583"/>
            <a:ext cx="599958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Оборудование для перемешивания и аэрации иловой смеси в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</a:rPr>
              <a:t>аэротенке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 - Аэратор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Triton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, установленный на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понтон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Проводятся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испытания на КОС г. Зеленогорска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8" y="3465465"/>
            <a:ext cx="1037116" cy="10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55680" y="3446743"/>
            <a:ext cx="5999584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Фланцевый адаптер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Проведено тестирование на  </a:t>
            </a:r>
            <a:r>
              <a:rPr lang="ru-RU" altLang="ru-RU" dirty="0" err="1" smtClean="0">
                <a:solidFill>
                  <a:schemeClr val="tx2">
                    <a:lumMod val="75000"/>
                  </a:schemeClr>
                </a:solidFill>
              </a:rPr>
              <a:t>Боткинских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 очистных  сооружения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406657"/>
            <a:ext cx="1456105" cy="11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755680" y="4648718"/>
            <a:ext cx="5999584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Задвижка с обрезиненным клином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Проведено тестирование на ССА на напорном трубопроводе сырого осадка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4" y="5661248"/>
            <a:ext cx="1032616" cy="9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907704" y="5701411"/>
            <a:ext cx="5999584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- Обратный клапан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Проведено тестирование на напорном трубопроводе насоса вымывающего скруббера ЗСО ЮЗОС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3148974"/>
            <a:ext cx="599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Запорно-регулирующая арматура</a:t>
            </a:r>
          </a:p>
        </p:txBody>
      </p:sp>
    </p:spTree>
    <p:extLst>
      <p:ext uri="{BB962C8B-B14F-4D97-AF65-F5344CB8AC3E}">
        <p14:creationId xmlns:p14="http://schemas.microsoft.com/office/powerpoint/2010/main" val="31414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8216738"/>
            <a:ext cx="2133600" cy="365125"/>
          </a:xfrm>
        </p:spPr>
        <p:txBody>
          <a:bodyPr/>
          <a:lstStyle/>
          <a:p>
            <a:fld id="{4D19D712-9DCA-4424-A8A6-07AA2C7EA278}" type="slidenum">
              <a:rPr lang="ru-RU" smtClean="0"/>
              <a:t>12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548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 txBox="1">
            <a:spLocks/>
          </p:cNvSpPr>
          <p:nvPr/>
        </p:nvSpPr>
        <p:spPr>
          <a:xfrm>
            <a:off x="1763688" y="214290"/>
            <a:ext cx="640871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российскими компаниями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308285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АО «</a:t>
            </a:r>
            <a:r>
              <a:rPr lang="ru-RU" b="1" dirty="0" err="1" smtClean="0">
                <a:solidFill>
                  <a:srgbClr val="7030A0"/>
                </a:solidFill>
              </a:rPr>
              <a:t>Центротех</a:t>
            </a:r>
            <a:r>
              <a:rPr lang="ru-RU" b="1" dirty="0" smtClean="0">
                <a:solidFill>
                  <a:srgbClr val="7030A0"/>
                </a:solidFill>
              </a:rPr>
              <a:t> СПб» </a:t>
            </a:r>
            <a:r>
              <a:rPr lang="ru-RU" b="1" dirty="0" err="1" smtClean="0">
                <a:solidFill>
                  <a:srgbClr val="7030A0"/>
                </a:solidFill>
              </a:rPr>
              <a:t>Госкорпорации</a:t>
            </a:r>
            <a:r>
              <a:rPr lang="ru-RU" b="1" dirty="0" smtClean="0">
                <a:solidFill>
                  <a:srgbClr val="7030A0"/>
                </a:solidFill>
              </a:rPr>
              <a:t> «</a:t>
            </a:r>
            <a:r>
              <a:rPr lang="ru-RU" b="1" dirty="0" err="1" smtClean="0">
                <a:solidFill>
                  <a:srgbClr val="7030A0"/>
                </a:solidFill>
              </a:rPr>
              <a:t>Росатом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Мои документы\Командировки\Астана\Фото\IMG_3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05" y="1556792"/>
            <a:ext cx="16321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Мои документы\Командировки\Астана\Фото\IMG_39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9016" r="30826" b="29027"/>
          <a:stretch/>
        </p:blipFill>
        <p:spPr bwMode="auto">
          <a:xfrm>
            <a:off x="195536" y="1422068"/>
            <a:ext cx="1352128" cy="15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5916" y="154767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Развивается сотрудничество с целью организации производства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насосного и воздуходувного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оборудования с техническими характеристиками, не уступающим зарубежным аналогам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022987"/>
            <a:ext cx="9154800" cy="4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93356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ОАО "Машиностроительный завод "Арсенал</a:t>
            </a:r>
            <a:r>
              <a:rPr lang="ru-RU" b="1" dirty="0" smtClean="0">
                <a:solidFill>
                  <a:srgbClr val="7030A0"/>
                </a:solidFill>
              </a:rPr>
              <a:t>"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4" y="3452184"/>
            <a:ext cx="1856184" cy="125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rot="1321806">
            <a:off x="553247" y="4067365"/>
            <a:ext cx="360040" cy="143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04356" y="350345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Развивается сотрудничество с целью организации производства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обезвоживающего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оборудования с техническими характеристиками, не уступающим зарубежным аналогам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4824" y="4797152"/>
            <a:ext cx="9154800" cy="4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1520" y="4872343"/>
            <a:ext cx="289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ЗАО «Завод «Знамя труда»</a:t>
            </a:r>
          </a:p>
        </p:txBody>
      </p:sp>
      <p:pic>
        <p:nvPicPr>
          <p:cNvPr id="3077" name="Picture 5" descr="Клапан обратный PN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9" y="5373216"/>
            <a:ext cx="656971" cy="9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Задвижка клиновая с выдвижным шпинделем PN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82" y="5463142"/>
            <a:ext cx="596005" cy="8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лапан запорный PN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19" y="5373216"/>
            <a:ext cx="688451" cy="10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69044" y="5003785"/>
            <a:ext cx="59904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Проводится работа по разработке и изготовлению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запорно-регулирующей арматуры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азличного назначения: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Задвижки                         - Клапаны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обратные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Краны шаровые              - Клапаны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запорные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Затворы обратные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8216738"/>
            <a:ext cx="2133600" cy="365125"/>
          </a:xfrm>
        </p:spPr>
        <p:txBody>
          <a:bodyPr/>
          <a:lstStyle/>
          <a:p>
            <a:fld id="{4D19D712-9DCA-4424-A8A6-07AA2C7EA278}" type="slidenum">
              <a:rPr lang="ru-RU" smtClean="0"/>
              <a:t>13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952" y="0"/>
            <a:ext cx="91548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308" y="171947"/>
            <a:ext cx="899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Зарубежные компании, планирующие организацию производства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расширение производства на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территории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10801" y="928670"/>
            <a:ext cx="9163937" cy="4721839"/>
            <a:chOff x="-1" y="1465898"/>
            <a:chExt cx="9163937" cy="472183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465898"/>
              <a:ext cx="1520957" cy="94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483768" y="1659969"/>
              <a:ext cx="6352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Промышленная автоматика, электротехника, КИП, пускорегулирующая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аппаратура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24" y="2259216"/>
              <a:ext cx="1621725" cy="121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627784" y="2682697"/>
              <a:ext cx="59046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chemeClr val="tx2">
                      <a:lumMod val="75000"/>
                    </a:schemeClr>
                  </a:solidFill>
                </a:rPr>
                <a:t>Энергоэффективное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 насосное оборудование </a:t>
              </a: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56" y="3457689"/>
              <a:ext cx="2267744" cy="66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499784" y="3335973"/>
              <a:ext cx="66641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Ч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угунные 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задвижки с обрезиненным клином, пожарные гидранты, вантузы, воздушные клапаны, муфты, шиберные ножевые затворы, муфты, фланцы, хомуты, фитинги</a:t>
              </a: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25" y="4398276"/>
              <a:ext cx="2004814" cy="82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79812" y="4624597"/>
              <a:ext cx="540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Механические решетки для очистки сточных вод</a:t>
              </a: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250286"/>
              <a:ext cx="2918825" cy="93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927968" y="5541406"/>
              <a:ext cx="6119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solidFill>
                    <a:schemeClr val="tx2">
                      <a:lumMod val="75000"/>
                    </a:schemeClr>
                  </a:solidFill>
                </a:rPr>
                <a:t>Декантеры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, оборудование для фильтрации, </a:t>
              </a:r>
              <a:r>
                <a:rPr lang="ru-RU" dirty="0" err="1" smtClean="0">
                  <a:solidFill>
                    <a:schemeClr val="tx2">
                      <a:lumMod val="75000"/>
                    </a:schemeClr>
                  </a:solidFill>
                </a:rPr>
                <a:t>биомембранные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 технологии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4" y="6093296"/>
            <a:ext cx="2381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59832" y="600292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Производство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декантерных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центрифуг </a:t>
            </a:r>
          </a:p>
        </p:txBody>
      </p:sp>
    </p:spTree>
    <p:extLst>
      <p:ext uri="{BB962C8B-B14F-4D97-AF65-F5344CB8AC3E}">
        <p14:creationId xmlns:p14="http://schemas.microsoft.com/office/powerpoint/2010/main" val="13894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Gvozdev_VA\AppData\Local\Microsoft\Windows\Temporary Internet Files\Content.Outlook\QVGG9SRG\WP_20150306_0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601016"/>
            <a:ext cx="2906062" cy="17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9" descr="IMG_13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819822"/>
            <a:ext cx="2448272" cy="18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26" descr="IMG_02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681598"/>
            <a:ext cx="2448271" cy="18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6512" y="945014"/>
            <a:ext cx="51033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ФТК РОСТР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ООО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Икапласт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заводы производящие трубы из полиэтилена  расположенные в Санкт-Петербурге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33525" y="4197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693524"/>
            <a:ext cx="34563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 «Ижорский трубный завод»-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производящий трубы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прямошовные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сварные стальные в изоляции.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039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Посещение  предприятий </a:t>
            </a:r>
            <a:r>
              <a:rPr lang="ru-RU" sz="2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</a:t>
            </a:r>
            <a:r>
              <a:rPr lang="ru-RU" sz="20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импортозамещения</a:t>
            </a:r>
            <a:endParaRPr lang="ru-RU" sz="2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C:\Users\kurganov_ya\Desktop\ИИЦ\Командировки\Ижорский завод\888DLTJK\IMG_025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194421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kurganov_ya\Desktop\ИИЦ\Командировки\Ижорский завод\888DLTJK\IMG_025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650" y="2918941"/>
            <a:ext cx="1773262" cy="255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 descr="C:\Users\Gvozdev_VA\AppData\Local\Microsoft\Windows\Temporary Internet Files\Content.Outlook\QVGG9SRG\WP_20150306_0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581" y="4797152"/>
            <a:ext cx="2674686" cy="17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692" y="3828018"/>
            <a:ext cx="50223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Научно-производственная фирма «МИКСИНГ»,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специализирующегося на разработке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производстве аппаратов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механическими перемешивающими устройствами</a:t>
            </a:r>
          </a:p>
        </p:txBody>
      </p:sp>
    </p:spTree>
    <p:extLst>
      <p:ext uri="{BB962C8B-B14F-4D97-AF65-F5344CB8AC3E}">
        <p14:creationId xmlns:p14="http://schemas.microsoft.com/office/powerpoint/2010/main" val="12353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8216738"/>
            <a:ext cx="2133600" cy="365125"/>
          </a:xfrm>
        </p:spPr>
        <p:txBody>
          <a:bodyPr/>
          <a:lstStyle/>
          <a:p>
            <a:fld id="{4D19D712-9DCA-4424-A8A6-07AA2C7EA2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548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6"/>
          <p:cNvSpPr txBox="1">
            <a:spLocks/>
          </p:cNvSpPr>
          <p:nvPr/>
        </p:nvSpPr>
        <p:spPr>
          <a:xfrm>
            <a:off x="1331640" y="214290"/>
            <a:ext cx="78517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Посещение предприятий в рамках </a:t>
            </a:r>
            <a:r>
              <a:rPr lang="ru-RU" sz="20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импортозамещения</a:t>
            </a:r>
            <a:endParaRPr lang="ru-RU" sz="2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12474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Балтийский завод насосного оборудования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–проводится работа по замене насосного оборудования на головных сооружениях водоснабжения, водоотведения с импортного на отечественное</a:t>
            </a:r>
          </a:p>
        </p:txBody>
      </p:sp>
      <p:pic>
        <p:nvPicPr>
          <p:cNvPr id="1026" name="Picture 2" descr="\\vodokanal\pub\Инженерно-инновационный центр\Управление канализования\фото предприятий\Балтийский завод насосного оборудования\iPhone 40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" y="1018417"/>
            <a:ext cx="2068768" cy="1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6116" y="2230559"/>
            <a:ext cx="342038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</a:rPr>
              <a:t>Компания «</a:t>
            </a:r>
            <a:r>
              <a:rPr lang="ru-RU" b="1" dirty="0" err="1">
                <a:solidFill>
                  <a:srgbClr val="7030A0"/>
                </a:solidFill>
              </a:rPr>
              <a:t>Динрус</a:t>
            </a:r>
            <a:r>
              <a:rPr lang="ru-RU" b="1" dirty="0">
                <a:solidFill>
                  <a:srgbClr val="7030A0"/>
                </a:solidFill>
              </a:rPr>
              <a:t>»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проводится работа по разработке (адаптации) оборудования малой механизации для нужд Водоканала.</a:t>
            </a:r>
          </a:p>
        </p:txBody>
      </p:sp>
      <p:pic>
        <p:nvPicPr>
          <p:cNvPr id="1027" name="Picture 3" descr="E:\ДИНРУС\iPhone 5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9"/>
          <a:stretch/>
        </p:blipFill>
        <p:spPr bwMode="auto">
          <a:xfrm>
            <a:off x="3563888" y="3501008"/>
            <a:ext cx="2060839" cy="18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ИНРУС\iPhone 5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8"/>
          <a:stretch/>
        </p:blipFill>
        <p:spPr bwMode="auto">
          <a:xfrm>
            <a:off x="2469252" y="2230558"/>
            <a:ext cx="2108148" cy="20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8288" y="5483418"/>
            <a:ext cx="6745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ООО «</a:t>
            </a:r>
            <a:r>
              <a:rPr lang="ru-RU" b="1" dirty="0" err="1">
                <a:solidFill>
                  <a:srgbClr val="7030A0"/>
                </a:solidFill>
              </a:rPr>
              <a:t>Фертил</a:t>
            </a:r>
            <a:r>
              <a:rPr lang="ru-RU" b="1" dirty="0">
                <a:solidFill>
                  <a:srgbClr val="7030A0"/>
                </a:solidFill>
              </a:rPr>
              <a:t> стеклопластик» -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прорабатывается вопрос изготовления колодцев для канализационных насосных станций  из стеклопластика</a:t>
            </a:r>
          </a:p>
        </p:txBody>
      </p:sp>
      <p:pic>
        <p:nvPicPr>
          <p:cNvPr id="1030" name="Picture 6" descr="E:\ООО фертил стеклопластик\IMG_01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 bwMode="auto">
          <a:xfrm>
            <a:off x="180886" y="4249163"/>
            <a:ext cx="2090018" cy="25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8216738"/>
            <a:ext cx="2133600" cy="365125"/>
          </a:xfrm>
        </p:spPr>
        <p:txBody>
          <a:bodyPr/>
          <a:lstStyle/>
          <a:p>
            <a:fld id="{4D19D712-9DCA-4424-A8A6-07AA2C7EA2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548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6"/>
          <p:cNvSpPr txBox="1">
            <a:spLocks/>
          </p:cNvSpPr>
          <p:nvPr/>
        </p:nvSpPr>
        <p:spPr>
          <a:xfrm>
            <a:off x="1331640" y="214290"/>
            <a:ext cx="78517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Посещение предприятий в рамках </a:t>
            </a:r>
            <a:r>
              <a:rPr lang="ru-RU" sz="20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импортозамещения</a:t>
            </a:r>
            <a:endParaRPr lang="ru-RU" sz="2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5144" y="5370330"/>
            <a:ext cx="57241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</a:rPr>
              <a:t>ЗАО «</a:t>
            </a:r>
            <a:r>
              <a:rPr lang="ru-RU" b="1" dirty="0" err="1">
                <a:solidFill>
                  <a:srgbClr val="7030A0"/>
                </a:solidFill>
              </a:rPr>
              <a:t>Энергомаш</a:t>
            </a:r>
            <a:r>
              <a:rPr lang="ru-RU" b="1" dirty="0">
                <a:solidFill>
                  <a:srgbClr val="7030A0"/>
                </a:solidFill>
              </a:rPr>
              <a:t> (Сысерть) – Уралгидромаш» –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проведена работа по поиску отечественных аналогов насосного оборудования различного конструктива и назначения для нужд Предприятия.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54013" y="981051"/>
            <a:ext cx="537509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7030A0"/>
                </a:solidFill>
              </a:rPr>
              <a:t>Липецкий металлургический завод «Свободный сокол» –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с организацией ведется работа по изготовлению трубной продукции и фитингов из ВЧШГ больших диаметров, а так же прорабатывается вопрос отливки корпусов запорно-регулирующей арматуры из ВЧШГ.</a:t>
            </a:r>
          </a:p>
        </p:txBody>
      </p:sp>
      <p:pic>
        <p:nvPicPr>
          <p:cNvPr id="2051" name="Picture 3" descr="E:\Сободный сокол\iPhone 7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2"/>
          <a:stretch/>
        </p:blipFill>
        <p:spPr bwMode="auto">
          <a:xfrm>
            <a:off x="1913276" y="1268760"/>
            <a:ext cx="1756355" cy="26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ободный сокол\iPhone 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" y="1006421"/>
            <a:ext cx="1870940" cy="24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08" y="4416543"/>
            <a:ext cx="3069704" cy="23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46" y="3645024"/>
            <a:ext cx="2771931" cy="17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578" y="3547468"/>
            <a:ext cx="4974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</a:rPr>
              <a:t>Область применения</a:t>
            </a:r>
            <a:endParaRPr lang="ru-RU" sz="1200" b="1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Населенные пункты и промышленные предприятия с </a:t>
            </a:r>
            <a:r>
              <a:rPr lang="ru-RU" sz="1200" dirty="0" err="1" smtClean="0">
                <a:solidFill>
                  <a:srgbClr val="4F81BD">
                    <a:lumMod val="75000"/>
                  </a:srgbClr>
                </a:solidFill>
              </a:rPr>
              <a:t>объемо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 стоков до 10 тыс. м3/сутки</a:t>
            </a:r>
            <a:endParaRPr lang="ru-RU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96" y="2531805"/>
            <a:ext cx="5865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</a:rPr>
              <a:t>Преимущества </a:t>
            </a:r>
            <a:endParaRPr lang="ru-RU" sz="1200" b="1" dirty="0">
              <a:solidFill>
                <a:srgbClr val="4F81BD">
                  <a:lumMod val="75000"/>
                </a:srgbClr>
              </a:solidFill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стабильное обеспечение качества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сточных вод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Компактность установки, уменьшение площади для очистных сооружений по сравнению с классической технологией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Высокая </a:t>
            </a:r>
            <a:r>
              <a:rPr lang="ru-RU" sz="1200" dirty="0" err="1" smtClean="0">
                <a:solidFill>
                  <a:srgbClr val="4F81BD">
                    <a:lumMod val="75000"/>
                  </a:srgbClr>
                </a:solidFill>
              </a:rPr>
              <a:t>эфффективность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 очистки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22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331640" y="243321"/>
            <a:ext cx="7593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Тестирование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мембранных технологий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54626" y="963978"/>
            <a:ext cx="7092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КОС г. Петродворец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проведены пилотные испытания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контейнерного мембранного </a:t>
            </a:r>
            <a:r>
              <a:rPr lang="ru-RU" sz="1600" b="1" dirty="0" err="1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биореактора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 в контейнере Альфа </a:t>
            </a:r>
            <a:r>
              <a:rPr lang="ru-RU" sz="1600" b="1" dirty="0" err="1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Лаваль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 на</a:t>
            </a:r>
            <a:endParaRPr lang="ru-RU" sz="1600" b="1" dirty="0">
              <a:solidFill>
                <a:srgbClr val="4F81BD">
                  <a:lumMod val="75000"/>
                </a:srgb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7281" y="4437112"/>
            <a:ext cx="9007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В рамках взаимодействия ГУП «Водоканал Санкт-Петербурга» и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ООО «Альфа </a:t>
            </a:r>
            <a:r>
              <a:rPr lang="ru-RU" sz="1400" b="1" dirty="0" err="1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Лаваль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Поток»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 заключено соглашение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о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сотрудничестве по апробации оптимальных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и экономически обоснованных технологий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очистки сточных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вод с применением технологии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с использованием мембранного </a:t>
            </a:r>
            <a:r>
              <a:rPr lang="ru-RU" sz="1400" dirty="0" err="1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биореактора</a:t>
            </a:r>
            <a:endParaRPr lang="ru-RU" sz="1400" dirty="0">
              <a:solidFill>
                <a:srgbClr val="4F81BD">
                  <a:lumMod val="75000"/>
                </a:srgbClr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По результатам испытаний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определена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 эффективность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работы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установки, произведен расчет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эксплуатационных затрат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промышленном использовании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установки,  дана оценка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экономической эффективности апробированной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технологии.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984" y="1700808"/>
            <a:ext cx="6101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F81BD">
                    <a:lumMod val="75000"/>
                  </a:srgbClr>
                </a:solidFill>
              </a:rPr>
              <a:t>Описание технологии</a:t>
            </a:r>
          </a:p>
          <a:p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В основе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технологического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решения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–  модуль мембранной фильтрации в сочетании с </a:t>
            </a:r>
            <a:r>
              <a:rPr lang="ru-RU" sz="1200" dirty="0" err="1" smtClean="0">
                <a:solidFill>
                  <a:srgbClr val="4F81BD">
                    <a:lumMod val="75000"/>
                  </a:srgbClr>
                </a:solidFill>
              </a:rPr>
              <a:t>биореактором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 , блоком химического осаждения фосфора и обеззараживанием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</a:rPr>
              <a:t>м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</a:rPr>
              <a:t>етодом УФО</a:t>
            </a:r>
            <a:endParaRPr lang="ru-RU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075" name="Picture 3" descr="D:\Мои документы\Программы испытаний, отчеты\Альфа-Лаваль\Фото\IMG_36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16215"/>
            <a:ext cx="2841286" cy="21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a typeface="+mn-ea"/>
                <a:cs typeface="+mn-cs"/>
              </a:rPr>
              <a:t>Отсутствие предложений российских поставщиков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2174" y="1955741"/>
            <a:ext cx="8314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1. Поставка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фасонных изделий из чугуна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пластмассы.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конкурс вышло два поставщика. Из 23 наименований продукции только 1 российского производства. Остальная продукция производства Польша.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2. Поставка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химреактивов и лабораторных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материалов.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Два поставщика участвующих в конкурсе заявили частично импортную продукцию 13% и 18%.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Сравнение стоимости российской продукции со стоимостью зарубежных аналогов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750" y="971436"/>
            <a:ext cx="533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ru-RU" dirty="0"/>
              <a:t>Есть примеры когда российская продукция дешевле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97076"/>
              </p:ext>
            </p:extLst>
          </p:nvPr>
        </p:nvGraphicFramePr>
        <p:xfrm>
          <a:off x="1078627" y="1700808"/>
          <a:ext cx="7272808" cy="1904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130"/>
                <a:gridCol w="481590"/>
                <a:gridCol w="1121576"/>
                <a:gridCol w="1584176"/>
                <a:gridCol w="1224136"/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позиции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(шт.)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Цена позиции импортного происхождения за ед. с НДС (</a:t>
                      </a:r>
                      <a:r>
                        <a:rPr lang="ru-RU" sz="900" dirty="0" err="1">
                          <a:effectLst/>
                        </a:rPr>
                        <a:t>руб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Стоимость позиции импортного происхождения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Цена позиции российского аналога за ед. с НДС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Стоимость позиции российского аналога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Ахдез-2000 специаль 1000мл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1 427,00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256 860,00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1 044,89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188 080,20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Хоспизепт спрей  250мл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537,00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80 550,00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445,78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66 867,00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Аэродезин 1000мл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1 242,00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401 166,00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890,31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287 570,13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738 576,00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542 517,20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47864" y="1340768"/>
            <a:ext cx="30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Дезинфицирующие средства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5762" y="3805263"/>
            <a:ext cx="66741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b="0" dirty="0"/>
              <a:t>Есть примеры когда российская продукция значительно дороже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20154"/>
              </p:ext>
            </p:extLst>
          </p:nvPr>
        </p:nvGraphicFramePr>
        <p:xfrm>
          <a:off x="1115616" y="4503008"/>
          <a:ext cx="7272808" cy="1158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130"/>
                <a:gridCol w="481590"/>
                <a:gridCol w="1121576"/>
                <a:gridCol w="1584176"/>
                <a:gridCol w="1224136"/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позиции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(шт.)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Цена позиции импортного происхождения за ед. с НДС (</a:t>
                      </a:r>
                      <a:r>
                        <a:rPr lang="ru-RU" sz="900" dirty="0" err="1">
                          <a:effectLst/>
                        </a:rPr>
                        <a:t>руб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Стоимость позиции импортного происхождения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Цена позиции российского аналога за ед. с НДС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Стоимость позиции российского аналога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Анализатор паров этанола во выдыхаемом</a:t>
                      </a:r>
                      <a:r>
                        <a:rPr lang="ru-RU" sz="1000" baseline="0" dirty="0" smtClean="0">
                          <a:effectLst/>
                        </a:rPr>
                        <a:t> воздухе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29 700,00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1 485 000,00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46 540,00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2 327 000,00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135303" y="4155259"/>
            <a:ext cx="2967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Медицинские анализаторы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5762" y="5949280"/>
            <a:ext cx="68486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результате по конкурсной процедуре выбирается более дешевая продукция импортного производства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Отсутствие фитингов для полиэтиленовых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труб российского производства 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672781" cy="19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788024" y="1412776"/>
            <a:ext cx="43559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Икапласт</a:t>
            </a:r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занимается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созданием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отечественных материалов для бестраншейного восстановления подземных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трубопроводов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93798"/>
            <a:ext cx="3313050" cy="20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1420033"/>
            <a:ext cx="4680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</a:t>
            </a:r>
            <a:r>
              <a:rPr lang="ru-RU" altLang="ru-RU" sz="1200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ФТК РОСТР</a:t>
            </a:r>
            <a:r>
              <a:rPr lang="ru-RU" altLang="ru-RU" sz="1200" b="1" dirty="0" smtClean="0">
                <a:ea typeface="Calibri" pitchFamily="34" charset="0"/>
                <a:cs typeface="Times New Roman" pitchFamily="18" charset="0"/>
              </a:rPr>
              <a:t>» </a:t>
            </a:r>
            <a:r>
              <a:rPr lang="ru-RU" altLang="ru-RU" sz="1200" dirty="0" smtClean="0"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произвел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импортозамещение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трубы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повышенной стойкостью к механическим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повреждениям: трубы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ПЭ100 с защитной оболочкой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ПП трубы,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ПЭ100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RC трубы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ПЭ100 RC с защитной оболочкой из ПП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700" y="1064774"/>
            <a:ext cx="780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 Санкт-Петербурге 2 крупных завода по производству полиэтиленовых труб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816264"/>
            <a:ext cx="4970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 этом НЕТ производства муфт электросварных полиэтиленовых предназначенных для сварки (монтажа) полиэтиленовых труб между собой или с другими фитингами из полиэтилена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o-trubah.ru/wp-content/uploads/elektrosvarnye-fitingi-primenyayut-dlya-soedineniya-truby-pvh-dlya-kanalizatsii-vodoprovoda-i-siste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06" y="4725144"/>
            <a:ext cx="2579526" cy="14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2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79512" y="268975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741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Обращение </a:t>
            </a:r>
            <a:r>
              <a:rPr lang="ru-RU" sz="2000" b="1" dirty="0">
                <a:solidFill>
                  <a:prstClr val="white"/>
                </a:solidFill>
              </a:rPr>
              <a:t>в Торгово-Промышленную палату по </a:t>
            </a:r>
            <a:r>
              <a:rPr lang="ru-RU" sz="2000" b="1" dirty="0" smtClean="0">
                <a:solidFill>
                  <a:prstClr val="white"/>
                </a:solidFill>
              </a:rPr>
              <a:t>мониторингу оборудования </a:t>
            </a:r>
            <a:r>
              <a:rPr lang="ru-RU" sz="2000" b="1" dirty="0">
                <a:solidFill>
                  <a:prstClr val="white"/>
                </a:solidFill>
              </a:rPr>
              <a:t>отечественного производства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37049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</a:rPr>
              <a:t>Объект 1</a:t>
            </a:r>
          </a:p>
          <a:p>
            <a:pPr algn="just"/>
            <a:r>
              <a:rPr lang="ru-RU" sz="1500" b="1" dirty="0">
                <a:solidFill>
                  <a:srgbClr val="1F497D">
                    <a:lumMod val="50000"/>
                  </a:srgbClr>
                </a:solidFill>
              </a:rPr>
              <a:t>Строительство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</a:rPr>
              <a:t>двух новых линий сжигания на ЗСО ЦСА</a:t>
            </a:r>
            <a:endParaRPr lang="ru-RU" sz="1500" b="1" dirty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Сушилка осадка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Насос поршневой для осадка высокого давления с </a:t>
            </a:r>
            <a:r>
              <a:rPr lang="ru-RU" sz="1500" dirty="0" err="1">
                <a:solidFill>
                  <a:srgbClr val="1F497D">
                    <a:lumMod val="50000"/>
                  </a:srgbClr>
                </a:solidFill>
              </a:rPr>
              <a:t>маслостанцией</a:t>
            </a: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 и насосами дозирования смазочной жидкости в трубопроводы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Газовая горелка с газовой линейкой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Газовые инжекторы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Кислотный скруббер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Щелочной </a:t>
            </a:r>
            <a:r>
              <a:rPr lang="ru-RU" sz="1500" dirty="0" err="1">
                <a:solidFill>
                  <a:srgbClr val="1F497D">
                    <a:lumMod val="50000"/>
                  </a:srgbClr>
                </a:solidFill>
              </a:rPr>
              <a:t>скурббер</a:t>
            </a: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err="1">
                <a:solidFill>
                  <a:srgbClr val="1F497D">
                    <a:lumMod val="50000"/>
                  </a:srgbClr>
                </a:solidFill>
              </a:rPr>
              <a:t>Каплеуловители</a:t>
            </a:r>
            <a:endParaRPr lang="ru-RU" sz="1500" dirty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Тканевые компенсаторы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Адсорбер (угольный фильтр)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Редукционно-охладительное устройство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Стеклопластиковые (композитные) трубопроводы</a:t>
            </a:r>
          </a:p>
          <a:p>
            <a:pPr algn="just"/>
            <a:endParaRPr lang="ru-RU" sz="1500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</a:rPr>
              <a:t>Объект 2 </a:t>
            </a:r>
          </a:p>
          <a:p>
            <a:pPr algn="just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</a:rPr>
              <a:t>Строительство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</a:rPr>
              <a:t>очистных сооружений пос.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</a:rPr>
              <a:t>Молодежное</a:t>
            </a:r>
            <a:endParaRPr lang="ru-RU" sz="1500" b="1" dirty="0">
              <a:solidFill>
                <a:srgbClr val="1F497D">
                  <a:lumMod val="50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Комбинированные установки механической очистки сточных вод производительностью 200-250м3/час, включающуюся в себя:</a:t>
            </a:r>
          </a:p>
          <a:p>
            <a:pPr marL="273050" algn="just"/>
            <a:r>
              <a:rPr lang="ru-RU" sz="1500" dirty="0" smtClean="0">
                <a:solidFill>
                  <a:srgbClr val="1F497D">
                    <a:lumMod val="50000"/>
                  </a:srgbClr>
                </a:solidFill>
              </a:rPr>
              <a:t>- </a:t>
            </a: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решетку;</a:t>
            </a:r>
          </a:p>
          <a:p>
            <a:pPr marL="273050" algn="just"/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- песколовку;</a:t>
            </a:r>
          </a:p>
          <a:p>
            <a:pPr marL="273050" algn="just"/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- </a:t>
            </a:r>
            <a:r>
              <a:rPr lang="ru-RU" sz="1500" dirty="0" smtClean="0">
                <a:solidFill>
                  <a:srgbClr val="1F497D">
                    <a:lumMod val="50000"/>
                  </a:srgbClr>
                </a:solidFill>
              </a:rPr>
              <a:t>жироловку.</a:t>
            </a:r>
            <a:endParaRPr lang="ru-RU" sz="1500" dirty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1F497D">
                    <a:lumMod val="50000"/>
                  </a:srgbClr>
                </a:solidFill>
              </a:rPr>
              <a:t>Комплексная </a:t>
            </a: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установка мембранной очистки сточных вод производительностью </a:t>
            </a:r>
            <a:r>
              <a:rPr lang="ru-RU" sz="1500" dirty="0" smtClean="0">
                <a:solidFill>
                  <a:srgbClr val="1F497D">
                    <a:lumMod val="50000"/>
                  </a:srgbClr>
                </a:solidFill>
              </a:rPr>
              <a:t>100-120 м3/час</a:t>
            </a:r>
            <a:r>
              <a:rPr lang="ru-RU" sz="1500" dirty="0">
                <a:solidFill>
                  <a:srgbClr val="1F497D">
                    <a:lumMod val="50000"/>
                  </a:srgbClr>
                </a:solidFill>
              </a:rPr>
              <a:t>, включая систему очистки поверхности мембраны и системы управления.</a:t>
            </a:r>
            <a:endParaRPr lang="ru-RU" sz="15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Проблемы </a:t>
            </a:r>
            <a:r>
              <a:rPr lang="ru-RU" sz="2000" b="1" dirty="0" err="1" smtClean="0">
                <a:solidFill>
                  <a:schemeClr val="bg1"/>
                </a:solidFill>
                <a:ea typeface="+mn-ea"/>
                <a:cs typeface="+mn-cs"/>
              </a:rPr>
              <a:t>имортозамещения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14607"/>
              </p:ext>
            </p:extLst>
          </p:nvPr>
        </p:nvGraphicFramePr>
        <p:xfrm>
          <a:off x="395536" y="1268760"/>
          <a:ext cx="820891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56166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закупки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dirty="0" smtClean="0"/>
                        <a:t>Обоснование</a:t>
                      </a:r>
                    </a:p>
                    <a:p>
                      <a:pPr marL="0" indent="0" algn="ctr"/>
                      <a:r>
                        <a:rPr lang="ru-RU" dirty="0" smtClean="0"/>
                        <a:t>Действия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Закупка деталей фирмы «</a:t>
                      </a:r>
                      <a:r>
                        <a:rPr lang="ru-RU" sz="1400" dirty="0" err="1" smtClean="0"/>
                        <a:t>Schwing</a:t>
                      </a:r>
                      <a:r>
                        <a:rPr lang="ru-RU" sz="1400" dirty="0" smtClean="0"/>
                        <a:t>» для текущего ремонта насосных агрегатов на станции КОС и КНС КОС «Пушкин»</a:t>
                      </a:r>
                    </a:p>
                    <a:p>
                      <a:r>
                        <a:rPr lang="ru-RU" sz="1400" dirty="0" smtClean="0"/>
                        <a:t>Закупка запасных частей в рамках договора на капитальный ремонт насосов марки </a:t>
                      </a:r>
                      <a:r>
                        <a:rPr lang="ru-RU" sz="1400" dirty="0" err="1" smtClean="0"/>
                        <a:t>Sarlin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Срок эксплуатации насосных агрегатов 25-30лет.  Согласно руководству по эксплуатации ремонт должен выполняться с применением оригинальных запасных частей. При использовании не оригинальных запчастей возникает опасность выхода из строя основных узлов и компонентов насосных агрегатов.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конструкторской документации не позволяет производить запасные части для данного насосного агрегата в России.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импортной  щавелевой кислоты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Отсутствие аналогов. </a:t>
                      </a:r>
                      <a:r>
                        <a:rPr lang="ru-RU" sz="1400" dirty="0" smtClean="0"/>
                        <a:t>Прорабатывается российский аналог щавелевой кислоты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электрода для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-метр фирмы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Mettler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Toledo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Приборы российского производства для измерения рН использовались ранее в лабораторной практике, они не надежны и требуют много времени на предварительную настройку и часто выходили из строя. Продолжается мониторинг рынка российского производителя на предмет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импортозамещения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7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Проблемы </a:t>
            </a:r>
            <a:r>
              <a:rPr lang="ru-RU" sz="2000" b="1" dirty="0" err="1" smtClean="0">
                <a:solidFill>
                  <a:schemeClr val="bg1"/>
                </a:solidFill>
                <a:ea typeface="+mn-ea"/>
                <a:cs typeface="+mn-cs"/>
              </a:rPr>
              <a:t>имортозамещения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19322"/>
              </p:ext>
            </p:extLst>
          </p:nvPr>
        </p:nvGraphicFramePr>
        <p:xfrm>
          <a:off x="144016" y="1052736"/>
          <a:ext cx="889248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213"/>
                <a:gridCol w="49402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закупки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dirty="0" smtClean="0"/>
                        <a:t>Обоснование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Действия</a:t>
                      </a:r>
                    </a:p>
                    <a:p>
                      <a:pPr marL="0" indent="0"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Закупка </a:t>
                      </a:r>
                      <a:r>
                        <a:rPr lang="ru-RU" sz="1400" dirty="0" err="1" smtClean="0"/>
                        <a:t>монопропиленгликоля</a:t>
                      </a:r>
                      <a:r>
                        <a:rPr lang="ru-RU" sz="1400" dirty="0" smtClean="0"/>
                        <a:t> производства КНР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Аналогов отечественного производства нет.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Продолжается мониторинг рынка российского производителя на предмет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импортозамещения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специальных регулирующих клапанов марки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Bermad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для регулирования напоров воды в водоводах Приморского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Отсутствие аналогов. </a:t>
                      </a:r>
                      <a:r>
                        <a:rPr lang="ru-RU" sz="1400" dirty="0" smtClean="0"/>
                        <a:t>Составляются технические требования для постановки задачи Санкт- Петербургским производителям.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 аккумуляторных батарей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DTM 1265L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Отсутствие аналогов.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Продолжается мониторинг рынка российского производителя на предмет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импортозамещения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Поставка запасных частей для ремонта автомобилей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Практически</a:t>
                      </a:r>
                      <a:r>
                        <a:rPr lang="ru-RU" sz="1400" baseline="0" dirty="0" smtClean="0"/>
                        <a:t> для всех автомобилей зарубежных марок, даже для тех, что собираются в России запасные части в нашей стране не производятся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развитие отечественного производителя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запасных частей для Заводов сжигания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Отсутствие аналогов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мультимедийной продукции импортного производства,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Отсутствие аналогов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4096" y="11700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Проблемы </a:t>
            </a:r>
            <a:r>
              <a:rPr lang="ru-RU" sz="2000" b="1" dirty="0" err="1" smtClean="0">
                <a:solidFill>
                  <a:schemeClr val="bg1"/>
                </a:solidFill>
                <a:ea typeface="+mn-ea"/>
                <a:cs typeface="+mn-cs"/>
              </a:rPr>
              <a:t>имортозамещения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37140"/>
              </p:ext>
            </p:extLst>
          </p:nvPr>
        </p:nvGraphicFramePr>
        <p:xfrm>
          <a:off x="323528" y="1238984"/>
          <a:ext cx="849694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96"/>
                <a:gridCol w="3231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закупки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Обоснование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Действия</a:t>
                      </a:r>
                    </a:p>
                    <a:p>
                      <a:pPr marL="0" indent="447675"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Закупка запасных частей медицинского оборудования: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Вакуумные пробирки для </a:t>
                      </a:r>
                      <a:r>
                        <a:rPr lang="ru-RU" sz="1400" dirty="0" err="1" smtClean="0"/>
                        <a:t>плазмолифтинга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err="1" smtClean="0"/>
                        <a:t>Plasmolifting</a:t>
                      </a:r>
                      <a:r>
                        <a:rPr lang="en-US" sz="1400" dirty="0" smtClean="0"/>
                        <a:t> </a:t>
                      </a:r>
                      <a:endParaRPr lang="ru-RU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Катушка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 Matrix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МРТ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Ланцеты и тест-полоски для устройства измерения глюкозы в крови «</a:t>
                      </a:r>
                      <a:r>
                        <a:rPr lang="ru-RU" sz="1400" dirty="0" err="1" smtClean="0"/>
                        <a:t>Уан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Тач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Ланцеты и тест-полоски для устройства измерения глюкозы в крови «</a:t>
                      </a:r>
                      <a:r>
                        <a:rPr lang="ru-RU" sz="1400" dirty="0" err="1" smtClean="0"/>
                        <a:t>Акку</a:t>
                      </a:r>
                      <a:r>
                        <a:rPr lang="ru-RU" sz="1400" dirty="0" smtClean="0"/>
                        <a:t> Чек»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Петлевые </a:t>
                      </a:r>
                      <a:r>
                        <a:rPr lang="ru-RU" sz="1400" dirty="0" err="1" smtClean="0"/>
                        <a:t>монополярные</a:t>
                      </a:r>
                      <a:r>
                        <a:rPr lang="ru-RU" sz="1400" dirty="0" smtClean="0"/>
                        <a:t> электроды и фильтр для эвакуатора дыма «</a:t>
                      </a:r>
                      <a:r>
                        <a:rPr lang="ru-RU" sz="1400" dirty="0" err="1" smtClean="0"/>
                        <a:t>Сургитрон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Бумага UPC-21S к </a:t>
                      </a:r>
                      <a:r>
                        <a:rPr lang="ru-RU" sz="1400" dirty="0" err="1" smtClean="0"/>
                        <a:t>видеопринтеру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Sony</a:t>
                      </a:r>
                      <a:r>
                        <a:rPr lang="ru-RU" sz="1400" dirty="0" smtClean="0"/>
                        <a:t> UP-25MD (для  </a:t>
                      </a:r>
                      <a:r>
                        <a:rPr lang="ru-RU" sz="1400" dirty="0" err="1" smtClean="0"/>
                        <a:t>Фиброгастроскопии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Кассеты, </a:t>
                      </a:r>
                      <a:r>
                        <a:rPr lang="ru-RU" sz="1400" dirty="0" err="1" smtClean="0"/>
                        <a:t>термозапаиваемые</a:t>
                      </a:r>
                      <a:r>
                        <a:rPr lang="ru-RU" sz="1400" dirty="0" smtClean="0"/>
                        <a:t> рулоны, рулон с химическим индикатором, биологический индикатор, </a:t>
                      </a:r>
                      <a:r>
                        <a:rPr lang="ru-RU" sz="1400" dirty="0" err="1" smtClean="0"/>
                        <a:t>галасперовые</a:t>
                      </a:r>
                      <a:r>
                        <a:rPr lang="ru-RU" sz="1400" dirty="0" smtClean="0"/>
                        <a:t> шарики для низкотемпературного плазменного стерилизатора «STERRAD»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Запасные</a:t>
                      </a:r>
                      <a:r>
                        <a:rPr lang="ru-RU" sz="1400" baseline="0" dirty="0" smtClean="0"/>
                        <a:t> части для ранее закупленного импортного оборудования придется приобретать до его замены на отечественные аналоги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264096" y="117004"/>
            <a:ext cx="787990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a typeface="+mn-ea"/>
                <a:cs typeface="+mn-cs"/>
              </a:rPr>
              <a:t>Примеры отсутствия аналогов импортных средств измерений и КИП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58265"/>
              </p:ext>
            </p:extLst>
          </p:nvPr>
        </p:nvGraphicFramePr>
        <p:xfrm>
          <a:off x="251520" y="908720"/>
          <a:ext cx="8640960" cy="2683646"/>
        </p:xfrm>
        <a:graphic>
          <a:graphicData uri="http://schemas.openxmlformats.org/drawingml/2006/table">
            <a:tbl>
              <a:tblPr firstRow="1" firstCol="1" bandRow="1"/>
              <a:tblGrid>
                <a:gridCol w="3363130"/>
                <a:gridCol w="5277830"/>
              </a:tblGrid>
              <a:tr h="34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Наименование, тип, производитель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Технические характеристики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Измеритель расхода жидкости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Flo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Dar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Производитель – НАСН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Company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США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Уровень, м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Ультразвуковой датчик:   0,01-1,5 (6,0)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Скорость, м/с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основной радарный: 0,23 - 6,1; вспомогательный (при переполнении)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эл.магнитн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от -1,5 м/с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Погрешность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измерения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измерение уровня у/з датчиком  ±1,0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Температура измеряемой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среды, °С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- 10⁰С до +50⁰С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Выходной сигнал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п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4-20мА, аналоговый,  RS232, 19200 бод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Напряжение питания постоянного тока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12/24В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81070"/>
              </p:ext>
            </p:extLst>
          </p:nvPr>
        </p:nvGraphicFramePr>
        <p:xfrm>
          <a:off x="251520" y="3571870"/>
          <a:ext cx="8640960" cy="1513314"/>
        </p:xfrm>
        <a:graphic>
          <a:graphicData uri="http://schemas.openxmlformats.org/drawingml/2006/table">
            <a:tbl>
              <a:tblPr firstRow="1" firstCol="1" bandRow="1"/>
              <a:tblGrid>
                <a:gridCol w="3384376"/>
                <a:gridCol w="5256584"/>
              </a:tblGrid>
              <a:tr h="2514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HRI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­­– модули передачи импульсов и данных.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Производитель –  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Sensus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Slovensko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Источник питания</a:t>
                      </a: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3В литиевая батарея со сроком службы более 12 лет</a:t>
                      </a: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Интерфейс данных</a:t>
                      </a: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Bus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MiniBus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Протокол в соответствии с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IEC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870/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1434-3 </a:t>
                      </a: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Считываемые данные</a:t>
                      </a: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Текущие показания счетчика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Серийный номер счетчика</a:t>
                      </a: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38741"/>
              </p:ext>
            </p:extLst>
          </p:nvPr>
        </p:nvGraphicFramePr>
        <p:xfrm>
          <a:off x="251519" y="5058872"/>
          <a:ext cx="8640962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3384377"/>
                <a:gridCol w="1683153"/>
                <a:gridCol w="3573432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Анализаторы дымовых газов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системы подготовки проб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ЮЗОС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Fodisch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ЦСА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Servomex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ССА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Seres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Измеряемый параметр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baseline="-25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(кислород)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ru-RU" sz="1200" baseline="-25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(горючие вещества в пересчете на оксид углерода)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Диапазон измерения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0….25%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0…10 000 рр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Погрешность измерения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±2%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±5%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1750⁰С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защиты корпуса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электроники и измерительная головка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IP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5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1039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 применения российских решений в области автоматизации технологических процессов</a:t>
            </a:r>
            <a:endParaRPr lang="ru-RU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98072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Системы </a:t>
            </a:r>
            <a:r>
              <a:rPr lang="ru-RU" dirty="0"/>
              <a:t>автоматизированного управления и мониторинга технологических процессов </a:t>
            </a:r>
            <a:r>
              <a:rPr lang="ru-RU" dirty="0" smtClean="0"/>
              <a:t>строятся с 2001 года в соответствии с </a:t>
            </a:r>
            <a:r>
              <a:rPr lang="ru-RU" dirty="0"/>
              <a:t>«</a:t>
            </a:r>
            <a:r>
              <a:rPr lang="ru-RU" dirty="0" smtClean="0"/>
              <a:t>Положением </a:t>
            </a:r>
            <a:r>
              <a:rPr lang="ru-RU" dirty="0"/>
              <a:t>о развитии АСУТП  ГУП «Водоканал Санкт-Петербурга»</a:t>
            </a:r>
          </a:p>
        </p:txBody>
      </p:sp>
      <p:pic>
        <p:nvPicPr>
          <p:cNvPr id="28" name="Picture 2" descr="http://www.energoprj.ru/asu/img/news/ASUT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275" y="1916832"/>
            <a:ext cx="4250214" cy="2280518"/>
          </a:xfrm>
          <a:prstGeom prst="rect">
            <a:avLst/>
          </a:prstGeom>
          <a:noFill/>
        </p:spPr>
      </p:pic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750310858"/>
              </p:ext>
            </p:extLst>
          </p:nvPr>
        </p:nvGraphicFramePr>
        <p:xfrm>
          <a:off x="755576" y="1841416"/>
          <a:ext cx="3312368" cy="235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220024225"/>
              </p:ext>
            </p:extLst>
          </p:nvPr>
        </p:nvGraphicFramePr>
        <p:xfrm>
          <a:off x="107504" y="4197350"/>
          <a:ext cx="5976664" cy="224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582275"/>
              </p:ext>
            </p:extLst>
          </p:nvPr>
        </p:nvGraphicFramePr>
        <p:xfrm>
          <a:off x="5508104" y="4437112"/>
          <a:ext cx="3312368" cy="1959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518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СП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7991"/>
            <a:ext cx="6268825" cy="467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d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971600" y="22057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Демонстрационный многофункциональный центр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3388782" y="2040078"/>
            <a:ext cx="5747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F81BD">
                    <a:lumMod val="75000"/>
                  </a:srgbClr>
                </a:solidFill>
              </a:rPr>
              <a:t>03.06.2015 ГУП «Водоканал Санкт-Петербурга» провел встречу со своими партнерами по вопросу начала работы Технопарка</a:t>
            </a:r>
            <a:endParaRPr lang="ru-RU" sz="16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5" name="Picture 4" descr="C:\Users\Zaychuk_AA\Desktop\лабораторный1_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62" y="1067914"/>
            <a:ext cx="2527473" cy="174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244766" y="3789040"/>
            <a:ext cx="144016" cy="123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02335" y="1044025"/>
            <a:ext cx="6107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Площадка: 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Санкт-Петербург, </a:t>
            </a:r>
            <a:r>
              <a:rPr lang="ru-RU" sz="1600" dirty="0" err="1">
                <a:solidFill>
                  <a:srgbClr val="4F81BD">
                    <a:lumMod val="75000"/>
                  </a:srgbClr>
                </a:solidFill>
              </a:rPr>
              <a:t>Коннолахтинский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 пр. 10, Северная станция аэрации, </a:t>
            </a:r>
          </a:p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Площадь здания 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– 680 м2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2596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2596"/>
            <a:ext cx="9296400" cy="931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Выставочный </a:t>
            </a:r>
            <a:r>
              <a:rPr lang="ru-RU" sz="2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Технопарка</a:t>
            </a:r>
            <a:endParaRPr lang="ru-RU" sz="2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20578"/>
            <a:ext cx="779270" cy="500066"/>
          </a:xfrm>
          <a:prstGeom prst="rect">
            <a:avLst/>
          </a:prstGeom>
          <a:noFill/>
        </p:spPr>
      </p:pic>
      <p:pic>
        <p:nvPicPr>
          <p:cNvPr id="22" name="Picture 2" descr="C:\Users\Gvozdev_VA\AppData\Local\Microsoft\Windows\Temporary Internet Files\Content.Outlook\QVGG9SRG\лабораторный2 (2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5" y="5085184"/>
            <a:ext cx="2448233" cy="163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\\vodokanal\pub\Инженерно-инновационный центр\Управление канализования\Технопарк\IMG_06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24853"/>
            <a:ext cx="2628477" cy="1971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vodokanal\pub\Инженерно-инновационный центр\Управление канализования\Технопарк\IMG_06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5" y="4730418"/>
            <a:ext cx="2568916" cy="1926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1821</Words>
  <Application>Microsoft Office PowerPoint</Application>
  <PresentationFormat>Экран (4:3)</PresentationFormat>
  <Paragraphs>260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Татьяна Николаевна</dc:creator>
  <cp:lastModifiedBy>Гвоздев Владимир Андреевич</cp:lastModifiedBy>
  <cp:revision>57</cp:revision>
  <cp:lastPrinted>2015-06-04T13:02:45Z</cp:lastPrinted>
  <dcterms:created xsi:type="dcterms:W3CDTF">2015-04-13T12:19:21Z</dcterms:created>
  <dcterms:modified xsi:type="dcterms:W3CDTF">2015-06-04T16:21:01Z</dcterms:modified>
</cp:coreProperties>
</file>